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6" r:id="rId2"/>
    <p:sldId id="257" r:id="rId3"/>
    <p:sldId id="262" r:id="rId4"/>
    <p:sldId id="258" r:id="rId5"/>
    <p:sldId id="263" r:id="rId6"/>
    <p:sldId id="267" r:id="rId7"/>
    <p:sldId id="265" r:id="rId8"/>
    <p:sldId id="260" r:id="rId9"/>
    <p:sldId id="266" r:id="rId10"/>
    <p:sldId id="259"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377" autoAdjust="0"/>
  </p:normalViewPr>
  <p:slideViewPr>
    <p:cSldViewPr>
      <p:cViewPr>
        <p:scale>
          <a:sx n="68" d="100"/>
          <a:sy n="68" d="100"/>
        </p:scale>
        <p:origin x="-11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it-IT" dirty="0" smtClean="0"/>
          </a:p>
          <a:p>
            <a:pPr>
              <a:defRPr sz="1862" b="1" i="0" u="none" strike="noStrike" kern="1200" cap="all" spc="50" baseline="0">
                <a:solidFill>
                  <a:schemeClr val="tx1">
                    <a:lumMod val="65000"/>
                    <a:lumOff val="35000"/>
                  </a:schemeClr>
                </a:solidFill>
                <a:latin typeface="+mn-lt"/>
                <a:ea typeface="+mn-ea"/>
                <a:cs typeface="+mn-cs"/>
              </a:defRPr>
            </a:pPr>
            <a:endParaRPr lang="it-IT" dirty="0"/>
          </a:p>
        </c:rich>
      </c:tx>
      <c:layout/>
      <c:overlay val="0"/>
      <c:spPr>
        <a:noFill/>
        <a:ln>
          <a:noFill/>
        </a:ln>
        <a:effectLst/>
      </c:spPr>
    </c:title>
    <c:autoTitleDeleted val="0"/>
    <c:plotArea>
      <c:layout/>
      <c:pieChart>
        <c:varyColors val="1"/>
        <c:ser>
          <c:idx val="0"/>
          <c:order val="0"/>
          <c:tx>
            <c:strRef>
              <c:f>Foglio1!$B$1</c:f>
              <c:strCache>
                <c:ptCount val="1"/>
                <c:pt idx="0">
                  <c:v>Where does waste go?</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it-IT"/>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Foglio1!$A$2:$A$5</c:f>
              <c:strCache>
                <c:ptCount val="4"/>
                <c:pt idx="0">
                  <c:v>Recycled</c:v>
                </c:pt>
                <c:pt idx="1">
                  <c:v>Rubbish dumps</c:v>
                </c:pt>
                <c:pt idx="2">
                  <c:v>Lands filled</c:v>
                </c:pt>
                <c:pt idx="3">
                  <c:v>incinerated</c:v>
                </c:pt>
              </c:strCache>
            </c:strRef>
          </c:cat>
          <c:val>
            <c:numRef>
              <c:f>Foglio1!$B$2:$B$5</c:f>
              <c:numCache>
                <c:formatCode>0%</c:formatCode>
                <c:ptCount val="4"/>
                <c:pt idx="0">
                  <c:v>0.45</c:v>
                </c:pt>
                <c:pt idx="1">
                  <c:v>0.11</c:v>
                </c:pt>
                <c:pt idx="2">
                  <c:v>0.28</c:v>
                </c:pt>
                <c:pt idx="3">
                  <c:v>0.16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A0EA3-D8C0-4F01-91AC-CFF1BA3969A8}" type="datetimeFigureOut">
              <a:rPr lang="it-IT" smtClean="0"/>
              <a:t>04/04/16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BD5F2-231C-49C9-B97B-4FBACFA9C0A6}" type="slidenum">
              <a:rPr lang="it-IT" smtClean="0"/>
              <a:t>‹n.›</a:t>
            </a:fld>
            <a:endParaRPr lang="it-IT"/>
          </a:p>
        </p:txBody>
      </p:sp>
    </p:spTree>
    <p:extLst>
      <p:ext uri="{BB962C8B-B14F-4D97-AF65-F5344CB8AC3E}">
        <p14:creationId xmlns:p14="http://schemas.microsoft.com/office/powerpoint/2010/main" val="903701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796D3496-4B62-484F-979C-0B719B85EC0F}" type="datetimeFigureOut">
              <a:rPr lang="it-IT" smtClean="0"/>
              <a:t>04/04/16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389DAAF2-07C3-4CC2-B0AB-FD24AD8813A7}"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9DAAF2-07C3-4CC2-B0AB-FD24AD8813A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9DAAF2-07C3-4CC2-B0AB-FD24AD8813A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9DAAF2-07C3-4CC2-B0AB-FD24AD8813A7}"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389DAAF2-07C3-4CC2-B0AB-FD24AD8813A7}"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89DAAF2-07C3-4CC2-B0AB-FD24AD8813A7}"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389DAAF2-07C3-4CC2-B0AB-FD24AD8813A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389DAAF2-07C3-4CC2-B0AB-FD24AD8813A7}"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796D3496-4B62-484F-979C-0B719B85EC0F}" type="datetimeFigureOut">
              <a:rPr lang="it-IT" smtClean="0"/>
              <a:t>04/04/16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389DAAF2-07C3-4CC2-B0AB-FD24AD8813A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796D3496-4B62-484F-979C-0B719B85EC0F}" type="datetimeFigureOut">
              <a:rPr lang="it-IT" smtClean="0"/>
              <a:t>04/04/16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389DAAF2-07C3-4CC2-B0AB-FD24AD8813A7}"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796D3496-4B62-484F-979C-0B719B85EC0F}" type="datetimeFigureOut">
              <a:rPr lang="it-IT" smtClean="0"/>
              <a:t>04/04/16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389DAAF2-07C3-4CC2-B0AB-FD24AD8813A7}"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6D3496-4B62-484F-979C-0B719B85EC0F}" type="datetimeFigureOut">
              <a:rPr lang="it-IT" smtClean="0"/>
              <a:t>04/04/16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9DAAF2-07C3-4CC2-B0AB-FD24AD8813A7}"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692696"/>
            <a:ext cx="7772400" cy="1143008"/>
          </a:xfrm>
        </p:spPr>
        <p:txBody>
          <a:bodyPr>
            <a:noAutofit/>
          </a:bodyPr>
          <a:lstStyle/>
          <a:p>
            <a:pPr algn="ctr"/>
            <a:r>
              <a:rPr lang="it-IT" sz="4400" dirty="0" smtClean="0">
                <a:latin typeface="Tw Cen MT Condensed" panose="020B0606020104020203" pitchFamily="34" charset="0"/>
              </a:rPr>
              <a:t>TRASH, THE WORLD AND ME </a:t>
            </a:r>
            <a:endParaRPr lang="it-IT" sz="4400" dirty="0">
              <a:latin typeface="Tw Cen MT Condensed" panose="020B0606020104020203" pitchFamily="34" charset="0"/>
            </a:endParaRPr>
          </a:p>
        </p:txBody>
      </p:sp>
      <p:sp>
        <p:nvSpPr>
          <p:cNvPr id="7" name="Sottotitolo 6"/>
          <p:cNvSpPr>
            <a:spLocks noGrp="1"/>
          </p:cNvSpPr>
          <p:nvPr>
            <p:ph type="subTitle" idx="1"/>
          </p:nvPr>
        </p:nvSpPr>
        <p:spPr>
          <a:xfrm>
            <a:off x="323528" y="2420888"/>
            <a:ext cx="8561040" cy="4018198"/>
          </a:xfrm>
        </p:spPr>
        <p:txBody>
          <a:bodyPr>
            <a:normAutofit lnSpcReduction="10000"/>
          </a:bodyPr>
          <a:lstStyle/>
          <a:p>
            <a:pPr algn="ctr"/>
            <a:r>
              <a:rPr lang="it-IT" sz="3600" dirty="0" err="1" smtClean="0">
                <a:solidFill>
                  <a:schemeClr val="tx1"/>
                </a:solidFill>
                <a:latin typeface="Tw Cen MT" panose="020B0602020104020603" pitchFamily="34" charset="0"/>
              </a:rPr>
              <a:t>Recycle</a:t>
            </a:r>
            <a:r>
              <a:rPr lang="it-IT" sz="3600" dirty="0" smtClean="0">
                <a:solidFill>
                  <a:schemeClr val="tx1"/>
                </a:solidFill>
                <a:latin typeface="Tw Cen MT" panose="020B0602020104020603" pitchFamily="34" charset="0"/>
              </a:rPr>
              <a:t> , </a:t>
            </a:r>
            <a:r>
              <a:rPr lang="it-IT" sz="3600" dirty="0" err="1" smtClean="0">
                <a:solidFill>
                  <a:schemeClr val="tx1"/>
                </a:solidFill>
                <a:latin typeface="Tw Cen MT" panose="020B0602020104020603" pitchFamily="34" charset="0"/>
              </a:rPr>
              <a:t>reuse</a:t>
            </a:r>
            <a:r>
              <a:rPr lang="it-IT" sz="3600" dirty="0" smtClean="0">
                <a:solidFill>
                  <a:schemeClr val="tx1"/>
                </a:solidFill>
                <a:latin typeface="Tw Cen MT" panose="020B0602020104020603" pitchFamily="34" charset="0"/>
              </a:rPr>
              <a:t> and reduce in </a:t>
            </a:r>
            <a:r>
              <a:rPr lang="it-IT" sz="3600" dirty="0" err="1" smtClean="0">
                <a:solidFill>
                  <a:schemeClr val="tx1"/>
                </a:solidFill>
                <a:latin typeface="Tw Cen MT" panose="020B0602020104020603" pitchFamily="34" charset="0"/>
              </a:rPr>
              <a:t>Italy</a:t>
            </a:r>
            <a:endParaRPr lang="it-IT" sz="3600" dirty="0" smtClean="0">
              <a:solidFill>
                <a:schemeClr val="tx1"/>
              </a:solidFill>
              <a:latin typeface="Tw Cen MT" panose="020B0602020104020603" pitchFamily="34" charset="0"/>
            </a:endParaRPr>
          </a:p>
          <a:p>
            <a:pPr marL="109728" algn="ctr"/>
            <a:r>
              <a:rPr lang="it-IT" sz="3600" dirty="0" smtClean="0"/>
              <a:t>                     </a:t>
            </a:r>
          </a:p>
          <a:p>
            <a:pPr marL="109728" algn="ctr"/>
            <a:r>
              <a:rPr lang="it-IT" sz="3600" dirty="0" smtClean="0"/>
              <a:t>                        </a:t>
            </a:r>
            <a:r>
              <a:rPr lang="it-IT" sz="2400" dirty="0" smtClean="0">
                <a:solidFill>
                  <a:schemeClr val="tx1"/>
                </a:solidFill>
                <a:latin typeface="Tw Cen MT" panose="020B0602020104020603" pitchFamily="34" charset="0"/>
              </a:rPr>
              <a:t>REALIZED BY</a:t>
            </a:r>
          </a:p>
          <a:p>
            <a:pPr marL="109728" algn="ctr"/>
            <a:r>
              <a:rPr lang="it-IT" sz="2400" dirty="0" smtClean="0">
                <a:solidFill>
                  <a:schemeClr val="tx1"/>
                </a:solidFill>
                <a:latin typeface="Tw Cen MT" panose="020B0602020104020603" pitchFamily="34" charset="0"/>
              </a:rPr>
              <a:t>                                Bianchi </a:t>
            </a:r>
            <a:r>
              <a:rPr lang="it-IT" sz="2400" dirty="0">
                <a:solidFill>
                  <a:schemeClr val="tx1"/>
                </a:solidFill>
                <a:latin typeface="Tw Cen MT" panose="020B0602020104020603" pitchFamily="34" charset="0"/>
              </a:rPr>
              <a:t>Giulia</a:t>
            </a:r>
          </a:p>
          <a:p>
            <a:pPr marL="109728" algn="ctr"/>
            <a:r>
              <a:rPr lang="it-IT" sz="2400" dirty="0" smtClean="0">
                <a:solidFill>
                  <a:schemeClr val="tx1"/>
                </a:solidFill>
                <a:latin typeface="Tw Cen MT" panose="020B0602020104020603" pitchFamily="34" charset="0"/>
              </a:rPr>
              <a:t>                                 </a:t>
            </a:r>
            <a:r>
              <a:rPr lang="it-IT" sz="2400" dirty="0" err="1" smtClean="0">
                <a:solidFill>
                  <a:schemeClr val="tx1"/>
                </a:solidFill>
                <a:latin typeface="Tw Cen MT" panose="020B0602020104020603" pitchFamily="34" charset="0"/>
              </a:rPr>
              <a:t>Bonamico</a:t>
            </a:r>
            <a:r>
              <a:rPr lang="it-IT" sz="2400" dirty="0" smtClean="0">
                <a:solidFill>
                  <a:schemeClr val="tx1"/>
                </a:solidFill>
                <a:latin typeface="Tw Cen MT" panose="020B0602020104020603" pitchFamily="34" charset="0"/>
              </a:rPr>
              <a:t> </a:t>
            </a:r>
            <a:r>
              <a:rPr lang="it-IT" sz="2400" dirty="0">
                <a:solidFill>
                  <a:schemeClr val="tx1"/>
                </a:solidFill>
                <a:latin typeface="Tw Cen MT" panose="020B0602020104020603" pitchFamily="34" charset="0"/>
              </a:rPr>
              <a:t>Carola</a:t>
            </a:r>
          </a:p>
          <a:p>
            <a:pPr marL="109728" algn="ctr"/>
            <a:r>
              <a:rPr lang="it-IT" sz="2400" dirty="0" smtClean="0">
                <a:solidFill>
                  <a:schemeClr val="tx1"/>
                </a:solidFill>
                <a:latin typeface="Tw Cen MT" panose="020B0602020104020603" pitchFamily="34" charset="0"/>
              </a:rPr>
              <a:t>                                  Spina </a:t>
            </a:r>
            <a:r>
              <a:rPr lang="it-IT" sz="2400" dirty="0">
                <a:solidFill>
                  <a:schemeClr val="tx1"/>
                </a:solidFill>
                <a:latin typeface="Tw Cen MT" panose="020B0602020104020603" pitchFamily="34" charset="0"/>
              </a:rPr>
              <a:t>Chiara Maria</a:t>
            </a:r>
          </a:p>
          <a:p>
            <a:pPr marL="109728" algn="ctr"/>
            <a:r>
              <a:rPr lang="it-IT" sz="2400" dirty="0" smtClean="0">
                <a:solidFill>
                  <a:schemeClr val="tx1"/>
                </a:solidFill>
                <a:latin typeface="Tw Cen MT" panose="020B0602020104020603" pitchFamily="34" charset="0"/>
              </a:rPr>
              <a:t>                                   </a:t>
            </a:r>
            <a:r>
              <a:rPr lang="it-IT" sz="2400" dirty="0" err="1" smtClean="0">
                <a:solidFill>
                  <a:schemeClr val="tx1"/>
                </a:solidFill>
                <a:latin typeface="Tw Cen MT" panose="020B0602020104020603" pitchFamily="34" charset="0"/>
              </a:rPr>
              <a:t>Trabona</a:t>
            </a:r>
            <a:r>
              <a:rPr lang="it-IT" sz="2400" dirty="0" smtClean="0">
                <a:solidFill>
                  <a:schemeClr val="tx1"/>
                </a:solidFill>
                <a:latin typeface="Tw Cen MT" panose="020B0602020104020603" pitchFamily="34" charset="0"/>
              </a:rPr>
              <a:t> </a:t>
            </a:r>
            <a:r>
              <a:rPr lang="it-IT" sz="2400" dirty="0">
                <a:solidFill>
                  <a:schemeClr val="tx1"/>
                </a:solidFill>
                <a:latin typeface="Tw Cen MT" panose="020B0602020104020603" pitchFamily="34" charset="0"/>
              </a:rPr>
              <a:t>Lucrezia</a:t>
            </a:r>
          </a:p>
          <a:p>
            <a:pPr algn="ctr"/>
            <a:r>
              <a:rPr lang="it-IT" sz="3600" dirty="0" smtClean="0">
                <a:solidFill>
                  <a:schemeClr val="tx1"/>
                </a:solidFill>
                <a:latin typeface="Tw Cen MT" panose="020B0602020104020603" pitchFamily="34" charset="0"/>
              </a:rPr>
              <a:t>   </a:t>
            </a:r>
            <a:endParaRPr lang="it-IT" sz="3600" dirty="0">
              <a:solidFill>
                <a:schemeClr val="tx1"/>
              </a:solidFill>
              <a:latin typeface="Tw Cen MT" panose="020B0602020104020603" pitchFamily="34" charset="0"/>
            </a:endParaRPr>
          </a:p>
        </p:txBody>
      </p:sp>
      <p:pic>
        <p:nvPicPr>
          <p:cNvPr id="14338" name="Picture 2" descr="https://trashmaniandevil.files.wordpress.com/2013/05/trashed4.jpg"/>
          <p:cNvPicPr>
            <a:picLocks noChangeAspect="1" noChangeArrowheads="1"/>
          </p:cNvPicPr>
          <p:nvPr/>
        </p:nvPicPr>
        <p:blipFill>
          <a:blip r:embed="rId2"/>
          <a:srcRect/>
          <a:stretch>
            <a:fillRect/>
          </a:stretch>
        </p:blipFill>
        <p:spPr bwMode="auto">
          <a:xfrm>
            <a:off x="611560" y="3284984"/>
            <a:ext cx="3662480" cy="24355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40080" y="1769017"/>
            <a:ext cx="8229600" cy="4525963"/>
          </a:xfrm>
        </p:spPr>
        <p:txBody>
          <a:bodyPr>
            <a:noAutofit/>
          </a:bodyPr>
          <a:lstStyle/>
          <a:p>
            <a:pPr marL="109728" indent="0">
              <a:buNone/>
            </a:pPr>
            <a:r>
              <a:rPr lang="en-US" sz="2800" dirty="0" smtClean="0">
                <a:latin typeface="Tw Cen MT" panose="020B0602020104020603" pitchFamily="34" charset="0"/>
              </a:rPr>
              <a:t>To minimize </a:t>
            </a:r>
            <a:r>
              <a:rPr lang="en-US" sz="2800" dirty="0">
                <a:latin typeface="Tw Cen MT" panose="020B0602020104020603" pitchFamily="34" charset="0"/>
              </a:rPr>
              <a:t>waste </a:t>
            </a:r>
            <a:r>
              <a:rPr lang="en-US" sz="2800" dirty="0" smtClean="0">
                <a:latin typeface="Tw Cen MT" panose="020B0602020104020603" pitchFamily="34" charset="0"/>
              </a:rPr>
              <a:t>production at our school </a:t>
            </a:r>
            <a:r>
              <a:rPr lang="en-US" sz="2800" dirty="0">
                <a:latin typeface="Tw Cen MT" panose="020B0602020104020603" pitchFamily="34" charset="0"/>
              </a:rPr>
              <a:t>we </a:t>
            </a:r>
            <a:r>
              <a:rPr lang="en-US" sz="2800" dirty="0" smtClean="0">
                <a:latin typeface="Tw Cen MT" panose="020B0602020104020603" pitchFamily="34" charset="0"/>
              </a:rPr>
              <a:t>devised </a:t>
            </a:r>
            <a:r>
              <a:rPr lang="en-US" sz="2800" dirty="0">
                <a:latin typeface="Tw Cen MT" panose="020B0602020104020603" pitchFamily="34" charset="0"/>
              </a:rPr>
              <a:t>a project that consists </a:t>
            </a:r>
            <a:r>
              <a:rPr lang="en-US" sz="2800" dirty="0" smtClean="0">
                <a:latin typeface="Tw Cen MT" panose="020B0602020104020603" pitchFamily="34" charset="0"/>
              </a:rPr>
              <a:t>of </a:t>
            </a:r>
            <a:r>
              <a:rPr lang="en-US" sz="2800" dirty="0">
                <a:latin typeface="Tw Cen MT" panose="020B0602020104020603" pitchFamily="34" charset="0"/>
              </a:rPr>
              <a:t>separating paper and plastic from other materials to help the environment. We also do it to let people know that every </a:t>
            </a:r>
            <a:r>
              <a:rPr lang="en-US" sz="2800" dirty="0" smtClean="0">
                <a:latin typeface="Tw Cen MT" panose="020B0602020104020603" pitchFamily="34" charset="0"/>
              </a:rPr>
              <a:t>little action </a:t>
            </a:r>
            <a:r>
              <a:rPr lang="en-US" sz="2800" dirty="0">
                <a:latin typeface="Tw Cen MT" panose="020B0602020104020603" pitchFamily="34" charset="0"/>
              </a:rPr>
              <a:t>is very important.</a:t>
            </a:r>
          </a:p>
          <a:p>
            <a:endParaRPr lang="it-IT" sz="3600" dirty="0"/>
          </a:p>
        </p:txBody>
      </p:sp>
      <p:sp>
        <p:nvSpPr>
          <p:cNvPr id="2" name="Titolo 1"/>
          <p:cNvSpPr>
            <a:spLocks noGrp="1"/>
          </p:cNvSpPr>
          <p:nvPr>
            <p:ph type="title"/>
          </p:nvPr>
        </p:nvSpPr>
        <p:spPr/>
        <p:txBody>
          <a:bodyPr>
            <a:normAutofit fontScale="90000"/>
          </a:bodyPr>
          <a:lstStyle/>
          <a:p>
            <a:pPr algn="ctr"/>
            <a:r>
              <a:rPr lang="it-IT" dirty="0" err="1" smtClean="0"/>
              <a:t>What</a:t>
            </a:r>
            <a:r>
              <a:rPr lang="it-IT" dirty="0" smtClean="0"/>
              <a:t> </a:t>
            </a:r>
            <a:r>
              <a:rPr lang="it-IT" dirty="0" err="1" smtClean="0"/>
              <a:t>we</a:t>
            </a:r>
            <a:r>
              <a:rPr lang="it-IT" dirty="0" smtClean="0"/>
              <a:t> do </a:t>
            </a:r>
            <a:r>
              <a:rPr lang="it-IT" dirty="0" err="1" smtClean="0"/>
              <a:t>at</a:t>
            </a:r>
            <a:r>
              <a:rPr lang="it-IT" dirty="0" smtClean="0"/>
              <a:t> </a:t>
            </a:r>
            <a:r>
              <a:rPr lang="it-IT" dirty="0" err="1" smtClean="0"/>
              <a:t>school</a:t>
            </a:r>
            <a:r>
              <a:rPr lang="it-IT" dirty="0"/>
              <a:t>:</a:t>
            </a:r>
            <a:r>
              <a:rPr lang="it-IT" dirty="0" smtClean="0"/>
              <a:t> the </a:t>
            </a:r>
            <a:r>
              <a:rPr lang="it-IT" dirty="0" err="1" smtClean="0"/>
              <a:t>project</a:t>
            </a:r>
            <a:r>
              <a:rPr lang="it-IT" dirty="0" smtClean="0"/>
              <a:t> «Io differenzio… e tu?»</a:t>
            </a:r>
            <a:endParaRPr lang="it-IT" dirty="0"/>
          </a:p>
        </p:txBody>
      </p:sp>
      <p:pic>
        <p:nvPicPr>
          <p:cNvPr id="3" name="Immagine 2"/>
          <p:cNvPicPr>
            <a:picLocks noChangeAspect="1"/>
          </p:cNvPicPr>
          <p:nvPr/>
        </p:nvPicPr>
        <p:blipFill>
          <a:blip r:embed="rId2"/>
          <a:stretch>
            <a:fillRect/>
          </a:stretch>
        </p:blipFill>
        <p:spPr>
          <a:xfrm>
            <a:off x="4427984" y="3861048"/>
            <a:ext cx="4480353" cy="2065917"/>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a:off x="467544" y="4077072"/>
            <a:ext cx="3733869" cy="1724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5471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395536" y="1460500"/>
            <a:ext cx="4040188" cy="3941762"/>
          </a:xfrm>
        </p:spPr>
        <p:txBody>
          <a:bodyPr/>
          <a:lstStyle/>
          <a:p>
            <a:pPr algn="ctr">
              <a:buNone/>
            </a:pPr>
            <a:r>
              <a:rPr lang="it-IT" dirty="0" smtClean="0"/>
              <a:t>  </a:t>
            </a:r>
            <a:r>
              <a:rPr lang="it-IT" dirty="0" smtClean="0">
                <a:latin typeface="Tw Cen MT" panose="020B0602020104020603" pitchFamily="34" charset="0"/>
              </a:rPr>
              <a:t>The </a:t>
            </a:r>
            <a:r>
              <a:rPr lang="it-IT" dirty="0" err="1" smtClean="0">
                <a:latin typeface="Tw Cen MT" panose="020B0602020104020603" pitchFamily="34" charset="0"/>
              </a:rPr>
              <a:t>trashedworld</a:t>
            </a:r>
            <a:r>
              <a:rPr lang="it-IT" dirty="0" smtClean="0">
                <a:latin typeface="Tw Cen MT" panose="020B0602020104020603" pitchFamily="34" charset="0"/>
              </a:rPr>
              <a:t> project </a:t>
            </a:r>
            <a:r>
              <a:rPr lang="it-IT" dirty="0" err="1" smtClean="0">
                <a:latin typeface="Tw Cen MT" panose="020B0602020104020603" pitchFamily="34" charset="0"/>
              </a:rPr>
              <a:t>is</a:t>
            </a:r>
            <a:r>
              <a:rPr lang="it-IT" dirty="0" smtClean="0">
                <a:latin typeface="Tw Cen MT" panose="020B0602020104020603" pitchFamily="34" charset="0"/>
              </a:rPr>
              <a:t> </a:t>
            </a:r>
            <a:r>
              <a:rPr lang="it-IT" dirty="0" err="1" smtClean="0">
                <a:latin typeface="Tw Cen MT" panose="020B0602020104020603" pitchFamily="34" charset="0"/>
              </a:rPr>
              <a:t>about</a:t>
            </a:r>
            <a:r>
              <a:rPr lang="it-IT" dirty="0" smtClean="0">
                <a:latin typeface="Tw Cen MT" panose="020B0602020104020603" pitchFamily="34" charset="0"/>
              </a:rPr>
              <a:t> world </a:t>
            </a:r>
            <a:r>
              <a:rPr lang="it-IT" dirty="0" err="1" smtClean="0">
                <a:latin typeface="Tw Cen MT" panose="020B0602020104020603" pitchFamily="34" charset="0"/>
              </a:rPr>
              <a:t>pollution</a:t>
            </a:r>
            <a:r>
              <a:rPr lang="it-IT" dirty="0" smtClean="0">
                <a:latin typeface="Tw Cen MT" panose="020B0602020104020603" pitchFamily="34" charset="0"/>
              </a:rPr>
              <a:t>, the </a:t>
            </a:r>
            <a:r>
              <a:rPr lang="it-IT" dirty="0" err="1" smtClean="0">
                <a:latin typeface="Tw Cen MT" panose="020B0602020104020603" pitchFamily="34" charset="0"/>
              </a:rPr>
              <a:t>waste</a:t>
            </a:r>
            <a:r>
              <a:rPr lang="it-IT" dirty="0" smtClean="0">
                <a:latin typeface="Tw Cen MT" panose="020B0602020104020603" pitchFamily="34" charset="0"/>
              </a:rPr>
              <a:t> </a:t>
            </a:r>
            <a:r>
              <a:rPr lang="it-IT" dirty="0" err="1" smtClean="0">
                <a:latin typeface="Tw Cen MT" panose="020B0602020104020603" pitchFamily="34" charset="0"/>
              </a:rPr>
              <a:t>that</a:t>
            </a:r>
            <a:r>
              <a:rPr lang="it-IT" dirty="0" smtClean="0">
                <a:latin typeface="Tw Cen MT" panose="020B0602020104020603" pitchFamily="34" charset="0"/>
              </a:rPr>
              <a:t> people produce and </a:t>
            </a:r>
            <a:r>
              <a:rPr lang="it-IT" dirty="0" err="1" smtClean="0">
                <a:latin typeface="Tw Cen MT" panose="020B0602020104020603" pitchFamily="34" charset="0"/>
              </a:rPr>
              <a:t>how</a:t>
            </a:r>
            <a:r>
              <a:rPr lang="it-IT" dirty="0" smtClean="0">
                <a:latin typeface="Tw Cen MT" panose="020B0602020104020603" pitchFamily="34" charset="0"/>
              </a:rPr>
              <a:t> </a:t>
            </a:r>
            <a:r>
              <a:rPr lang="it-IT" dirty="0" err="1" smtClean="0">
                <a:latin typeface="Tw Cen MT" panose="020B0602020104020603" pitchFamily="34" charset="0"/>
              </a:rPr>
              <a:t>we</a:t>
            </a:r>
            <a:r>
              <a:rPr lang="it-IT" dirty="0" smtClean="0">
                <a:latin typeface="Tw Cen MT" panose="020B0602020104020603" pitchFamily="34" charset="0"/>
              </a:rPr>
              <a:t> </a:t>
            </a:r>
            <a:r>
              <a:rPr lang="it-IT" dirty="0" err="1" smtClean="0">
                <a:latin typeface="Tw Cen MT" panose="020B0602020104020603" pitchFamily="34" charset="0"/>
              </a:rPr>
              <a:t>could</a:t>
            </a:r>
            <a:r>
              <a:rPr lang="it-IT" dirty="0" smtClean="0">
                <a:latin typeface="Tw Cen MT" panose="020B0602020104020603" pitchFamily="34" charset="0"/>
              </a:rPr>
              <a:t> solve the </a:t>
            </a:r>
            <a:r>
              <a:rPr lang="it-IT" dirty="0" err="1" smtClean="0">
                <a:latin typeface="Tw Cen MT" panose="020B0602020104020603" pitchFamily="34" charset="0"/>
              </a:rPr>
              <a:t>problems</a:t>
            </a:r>
            <a:r>
              <a:rPr lang="it-IT" dirty="0" smtClean="0">
                <a:latin typeface="Tw Cen MT" panose="020B0602020104020603" pitchFamily="34" charset="0"/>
              </a:rPr>
              <a:t> of </a:t>
            </a:r>
            <a:r>
              <a:rPr lang="it-IT" dirty="0" err="1" smtClean="0">
                <a:latin typeface="Tw Cen MT" panose="020B0602020104020603" pitchFamily="34" charset="0"/>
              </a:rPr>
              <a:t>disposal</a:t>
            </a:r>
            <a:r>
              <a:rPr lang="it-IT" dirty="0" smtClean="0">
                <a:latin typeface="Tw Cen MT" panose="020B0602020104020603" pitchFamily="34" charset="0"/>
              </a:rPr>
              <a:t>. In </a:t>
            </a:r>
            <a:r>
              <a:rPr lang="it-IT" dirty="0" err="1" smtClean="0">
                <a:latin typeface="Tw Cen MT" panose="020B0602020104020603" pitchFamily="34" charset="0"/>
              </a:rPr>
              <a:t>this</a:t>
            </a:r>
            <a:r>
              <a:rPr lang="it-IT" dirty="0" smtClean="0">
                <a:latin typeface="Tw Cen MT" panose="020B0602020104020603" pitchFamily="34" charset="0"/>
              </a:rPr>
              <a:t> </a:t>
            </a:r>
            <a:r>
              <a:rPr lang="it-IT" dirty="0" err="1" smtClean="0">
                <a:latin typeface="Tw Cen MT" panose="020B0602020104020603" pitchFamily="34" charset="0"/>
              </a:rPr>
              <a:t>presentation</a:t>
            </a:r>
            <a:r>
              <a:rPr lang="it-IT" dirty="0" smtClean="0">
                <a:latin typeface="Tw Cen MT" panose="020B0602020104020603" pitchFamily="34" charset="0"/>
              </a:rPr>
              <a:t> </a:t>
            </a:r>
            <a:r>
              <a:rPr lang="it-IT" dirty="0" err="1" smtClean="0">
                <a:latin typeface="Tw Cen MT" panose="020B0602020104020603" pitchFamily="34" charset="0"/>
              </a:rPr>
              <a:t>we’ll</a:t>
            </a:r>
            <a:r>
              <a:rPr lang="it-IT" dirty="0" smtClean="0">
                <a:latin typeface="Tw Cen MT" panose="020B0602020104020603" pitchFamily="34" charset="0"/>
              </a:rPr>
              <a:t> </a:t>
            </a:r>
            <a:r>
              <a:rPr lang="it-IT" dirty="0" err="1" smtClean="0">
                <a:latin typeface="Tw Cen MT" panose="020B0602020104020603" pitchFamily="34" charset="0"/>
              </a:rPr>
              <a:t>speak</a:t>
            </a:r>
            <a:r>
              <a:rPr lang="it-IT" dirty="0" smtClean="0">
                <a:latin typeface="Tw Cen MT" panose="020B0602020104020603" pitchFamily="34" charset="0"/>
              </a:rPr>
              <a:t> </a:t>
            </a:r>
            <a:r>
              <a:rPr lang="it-IT" dirty="0" err="1" smtClean="0">
                <a:latin typeface="Tw Cen MT" panose="020B0602020104020603" pitchFamily="34" charset="0"/>
              </a:rPr>
              <a:t>about</a:t>
            </a:r>
            <a:r>
              <a:rPr lang="it-IT" dirty="0" smtClean="0">
                <a:latin typeface="Tw Cen MT" panose="020B0602020104020603" pitchFamily="34" charset="0"/>
              </a:rPr>
              <a:t> </a:t>
            </a:r>
            <a:r>
              <a:rPr lang="it-IT" dirty="0" err="1" smtClean="0">
                <a:latin typeface="Tw Cen MT" panose="020B0602020104020603" pitchFamily="34" charset="0"/>
              </a:rPr>
              <a:t>Italy</a:t>
            </a:r>
            <a:r>
              <a:rPr lang="it-IT" dirty="0" smtClean="0">
                <a:latin typeface="Tw Cen MT" panose="020B0602020104020603" pitchFamily="34" charset="0"/>
              </a:rPr>
              <a:t>. </a:t>
            </a:r>
            <a:endParaRPr lang="it-IT" dirty="0">
              <a:latin typeface="Tw Cen MT" panose="020B0602020104020603" pitchFamily="34" charset="0"/>
            </a:endParaRPr>
          </a:p>
        </p:txBody>
      </p:sp>
      <p:pic>
        <p:nvPicPr>
          <p:cNvPr id="4" name="Segnaposto contenuto 3"/>
          <p:cNvPicPr>
            <a:picLocks noGrp="1" noChangeAspect="1"/>
          </p:cNvPicPr>
          <p:nvPr>
            <p:ph sz="quarter" idx="4294967295"/>
          </p:nvPr>
        </p:nvPicPr>
        <p:blipFill>
          <a:blip r:embed="rId2"/>
          <a:stretch>
            <a:fillRect/>
          </a:stretch>
        </p:blipFill>
        <p:spPr>
          <a:xfrm>
            <a:off x="4098786" y="4509120"/>
            <a:ext cx="1900237" cy="1900238"/>
          </a:xfrm>
          <a:prstGeom prst="rect">
            <a:avLst/>
          </a:prstGeom>
        </p:spPr>
      </p:pic>
      <p:sp>
        <p:nvSpPr>
          <p:cNvPr id="2" name="Titolo 1"/>
          <p:cNvSpPr>
            <a:spLocks noGrp="1"/>
          </p:cNvSpPr>
          <p:nvPr>
            <p:ph type="title" idx="4294967295"/>
          </p:nvPr>
        </p:nvSpPr>
        <p:spPr>
          <a:xfrm>
            <a:off x="0" y="273050"/>
            <a:ext cx="8229600" cy="1143000"/>
          </a:xfrm>
        </p:spPr>
        <p:txBody>
          <a:bodyPr>
            <a:normAutofit/>
          </a:bodyPr>
          <a:lstStyle/>
          <a:p>
            <a:pPr algn="ctr"/>
            <a:r>
              <a:rPr lang="it-IT" dirty="0" err="1" smtClean="0"/>
              <a:t>What</a:t>
            </a:r>
            <a:r>
              <a:rPr lang="it-IT" dirty="0" smtClean="0"/>
              <a:t> </a:t>
            </a:r>
            <a:r>
              <a:rPr lang="it-IT" dirty="0" err="1" smtClean="0"/>
              <a:t>this</a:t>
            </a:r>
            <a:r>
              <a:rPr lang="it-IT" dirty="0" smtClean="0"/>
              <a:t> </a:t>
            </a:r>
            <a:r>
              <a:rPr lang="it-IT" dirty="0" err="1" smtClean="0"/>
              <a:t>project</a:t>
            </a:r>
            <a:r>
              <a:rPr lang="it-IT" dirty="0" smtClean="0"/>
              <a:t> </a:t>
            </a:r>
            <a:r>
              <a:rPr lang="it-IT" dirty="0" err="1" smtClean="0"/>
              <a:t>is</a:t>
            </a:r>
            <a:r>
              <a:rPr lang="it-IT" dirty="0" smtClean="0"/>
              <a:t> </a:t>
            </a:r>
            <a:r>
              <a:rPr lang="it-IT" dirty="0" err="1" smtClean="0"/>
              <a:t>about</a:t>
            </a:r>
            <a:endParaRPr lang="it-IT" dirty="0"/>
          </a:p>
        </p:txBody>
      </p:sp>
      <p:pic>
        <p:nvPicPr>
          <p:cNvPr id="8" name="Immagine 7"/>
          <p:cNvPicPr>
            <a:picLocks noChangeAspect="1"/>
          </p:cNvPicPr>
          <p:nvPr/>
        </p:nvPicPr>
        <p:blipFill>
          <a:blip r:embed="rId3"/>
          <a:stretch>
            <a:fillRect/>
          </a:stretch>
        </p:blipFill>
        <p:spPr>
          <a:xfrm>
            <a:off x="6578600" y="4509120"/>
            <a:ext cx="1708150" cy="1715775"/>
          </a:xfrm>
          <a:prstGeom prst="rect">
            <a:avLst/>
          </a:prstGeom>
        </p:spPr>
      </p:pic>
      <p:pic>
        <p:nvPicPr>
          <p:cNvPr id="13" name="Immagine 12"/>
          <p:cNvPicPr>
            <a:picLocks noChangeAspect="1"/>
          </p:cNvPicPr>
          <p:nvPr/>
        </p:nvPicPr>
        <p:blipFill>
          <a:blip r:embed="rId4"/>
          <a:stretch>
            <a:fillRect/>
          </a:stretch>
        </p:blipFill>
        <p:spPr>
          <a:xfrm>
            <a:off x="5278828" y="1416050"/>
            <a:ext cx="2950772" cy="275833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350147" y="1481328"/>
            <a:ext cx="4038600" cy="4525963"/>
          </a:xfrm>
        </p:spPr>
        <p:txBody>
          <a:bodyPr>
            <a:normAutofit fontScale="25000" lnSpcReduction="20000"/>
          </a:bodyPr>
          <a:lstStyle/>
          <a:p>
            <a:pPr marL="109728" indent="0">
              <a:buNone/>
            </a:pPr>
            <a:r>
              <a:rPr lang="en-US" sz="7600" dirty="0" smtClean="0">
                <a:latin typeface="Tw Cen MT" panose="020B0602020104020603" pitchFamily="34" charset="0"/>
              </a:rPr>
              <a:t>In the last </a:t>
            </a:r>
            <a:r>
              <a:rPr lang="en-US" sz="7600" dirty="0">
                <a:latin typeface="Tw Cen MT" panose="020B0602020104020603" pitchFamily="34" charset="0"/>
              </a:rPr>
              <a:t>two years the rubbish </a:t>
            </a:r>
            <a:r>
              <a:rPr lang="en-US" sz="7600" dirty="0" smtClean="0">
                <a:latin typeface="Tw Cen MT" panose="020B0602020104020603" pitchFamily="34" charset="0"/>
              </a:rPr>
              <a:t>produced </a:t>
            </a:r>
            <a:r>
              <a:rPr lang="en-US" sz="7600" dirty="0">
                <a:latin typeface="Tw Cen MT" panose="020B0602020104020603" pitchFamily="34" charset="0"/>
              </a:rPr>
              <a:t>in </a:t>
            </a:r>
            <a:r>
              <a:rPr lang="en-US" sz="7600" dirty="0" smtClean="0">
                <a:latin typeface="Tw Cen MT" panose="020B0602020104020603" pitchFamily="34" charset="0"/>
              </a:rPr>
              <a:t>Italy has </a:t>
            </a:r>
            <a:r>
              <a:rPr lang="en-US" sz="7600" dirty="0">
                <a:latin typeface="Tw Cen MT" panose="020B0602020104020603" pitchFamily="34" charset="0"/>
              </a:rPr>
              <a:t>decreased compared to the past. Here </a:t>
            </a:r>
            <a:r>
              <a:rPr lang="en-US" sz="7600" dirty="0" smtClean="0">
                <a:latin typeface="Tw Cen MT" panose="020B0602020104020603" pitchFamily="34" charset="0"/>
              </a:rPr>
              <a:t>is </a:t>
            </a:r>
            <a:r>
              <a:rPr lang="en-US" sz="7600" dirty="0">
                <a:latin typeface="Tw Cen MT" panose="020B0602020104020603" pitchFamily="34" charset="0"/>
              </a:rPr>
              <a:t>some information about Italian annual waste:</a:t>
            </a:r>
          </a:p>
          <a:p>
            <a:r>
              <a:rPr lang="en-US" sz="7600" dirty="0">
                <a:latin typeface="Tw Cen MT" panose="020B0602020104020603" pitchFamily="34" charset="0"/>
              </a:rPr>
              <a:t> 2013: 31 386 </a:t>
            </a:r>
            <a:r>
              <a:rPr lang="en-US" sz="7600" dirty="0" smtClean="0">
                <a:latin typeface="Tw Cen MT" panose="020B0602020104020603" pitchFamily="34" charset="0"/>
              </a:rPr>
              <a:t>tons;</a:t>
            </a:r>
            <a:endParaRPr lang="en-US" sz="7600" dirty="0">
              <a:latin typeface="Tw Cen MT" panose="020B0602020104020603" pitchFamily="34" charset="0"/>
            </a:endParaRPr>
          </a:p>
          <a:p>
            <a:r>
              <a:rPr lang="en-US" sz="7600" dirty="0">
                <a:latin typeface="Tw Cen MT" panose="020B0602020104020603" pitchFamily="34" charset="0"/>
              </a:rPr>
              <a:t> 2014: 29 994 </a:t>
            </a:r>
            <a:r>
              <a:rPr lang="en-US" sz="7600" dirty="0" smtClean="0">
                <a:latin typeface="Tw Cen MT" panose="020B0602020104020603" pitchFamily="34" charset="0"/>
              </a:rPr>
              <a:t>tons;</a:t>
            </a:r>
            <a:endParaRPr lang="en-US" sz="7600" dirty="0">
              <a:latin typeface="Tw Cen MT" panose="020B0602020104020603" pitchFamily="34" charset="0"/>
            </a:endParaRPr>
          </a:p>
          <a:p>
            <a:r>
              <a:rPr lang="en-US" sz="7600" dirty="0">
                <a:latin typeface="Tw Cen MT" panose="020B0602020104020603" pitchFamily="34" charset="0"/>
              </a:rPr>
              <a:t> 2015: 29 573 </a:t>
            </a:r>
            <a:r>
              <a:rPr lang="en-US" sz="7600" dirty="0" smtClean="0">
                <a:latin typeface="Tw Cen MT" panose="020B0602020104020603" pitchFamily="34" charset="0"/>
              </a:rPr>
              <a:t>tons.</a:t>
            </a:r>
            <a:endParaRPr lang="en-US" sz="7600" dirty="0">
              <a:latin typeface="Tw Cen MT" panose="020B0602020104020603" pitchFamily="34" charset="0"/>
            </a:endParaRPr>
          </a:p>
          <a:p>
            <a:pPr marL="109728" indent="0">
              <a:buNone/>
            </a:pPr>
            <a:r>
              <a:rPr lang="en-US" sz="7600" dirty="0">
                <a:latin typeface="Tw Cen MT" panose="020B0602020104020603" pitchFamily="34" charset="0"/>
              </a:rPr>
              <a:t>Per </a:t>
            </a:r>
            <a:r>
              <a:rPr lang="en-US" sz="7600" dirty="0" smtClean="0">
                <a:latin typeface="Tw Cen MT" panose="020B0602020104020603" pitchFamily="34" charset="0"/>
              </a:rPr>
              <a:t>person </a:t>
            </a:r>
            <a:r>
              <a:rPr lang="en-US" sz="7600" dirty="0">
                <a:latin typeface="Tw Cen MT" panose="020B0602020104020603" pitchFamily="34" charset="0"/>
              </a:rPr>
              <a:t>production (kg/inhabitant every year):</a:t>
            </a:r>
          </a:p>
          <a:p>
            <a:r>
              <a:rPr lang="en-US" sz="7600" dirty="0">
                <a:latin typeface="Tw Cen MT" panose="020B0602020104020603" pitchFamily="34" charset="0"/>
              </a:rPr>
              <a:t> 2013: 550 </a:t>
            </a:r>
            <a:r>
              <a:rPr lang="en-US" sz="7600" dirty="0" smtClean="0">
                <a:latin typeface="Tw Cen MT" panose="020B0602020104020603" pitchFamily="34" charset="0"/>
              </a:rPr>
              <a:t>kg;</a:t>
            </a:r>
            <a:endParaRPr lang="en-US" sz="7600" dirty="0">
              <a:latin typeface="Tw Cen MT" panose="020B0602020104020603" pitchFamily="34" charset="0"/>
            </a:endParaRPr>
          </a:p>
          <a:p>
            <a:r>
              <a:rPr lang="en-US" sz="7600" dirty="0">
                <a:latin typeface="Tw Cen MT" panose="020B0602020104020603" pitchFamily="34" charset="0"/>
              </a:rPr>
              <a:t> 2014: 500 </a:t>
            </a:r>
            <a:r>
              <a:rPr lang="en-US" sz="7600" dirty="0" smtClean="0">
                <a:latin typeface="Tw Cen MT" panose="020B0602020104020603" pitchFamily="34" charset="0"/>
              </a:rPr>
              <a:t>kg;</a:t>
            </a:r>
            <a:endParaRPr lang="en-US" sz="7600" dirty="0">
              <a:latin typeface="Tw Cen MT" panose="020B0602020104020603" pitchFamily="34" charset="0"/>
            </a:endParaRPr>
          </a:p>
          <a:p>
            <a:r>
              <a:rPr lang="en-US" sz="7600" dirty="0">
                <a:latin typeface="Tw Cen MT" panose="020B0602020104020603" pitchFamily="34" charset="0"/>
              </a:rPr>
              <a:t> 2015: 480 </a:t>
            </a:r>
            <a:r>
              <a:rPr lang="en-US" sz="7600" dirty="0" smtClean="0">
                <a:latin typeface="Tw Cen MT" panose="020B0602020104020603" pitchFamily="34" charset="0"/>
              </a:rPr>
              <a:t>kg.</a:t>
            </a:r>
            <a:endParaRPr lang="en-US" sz="7600" dirty="0">
              <a:latin typeface="Tw Cen MT" panose="020B0602020104020603" pitchFamily="34" charset="0"/>
            </a:endParaRPr>
          </a:p>
          <a:p>
            <a:pPr marL="109728" indent="0">
              <a:buNone/>
            </a:pPr>
            <a:r>
              <a:rPr lang="en-US" sz="7600" dirty="0">
                <a:latin typeface="Tw Cen MT" panose="020B0602020104020603" pitchFamily="34" charset="0"/>
              </a:rPr>
              <a:t>The information of the Waste Watcher 2015 </a:t>
            </a:r>
            <a:r>
              <a:rPr lang="en-US" sz="7600" dirty="0" smtClean="0">
                <a:latin typeface="Tw Cen MT" panose="020B0602020104020603" pitchFamily="34" charset="0"/>
              </a:rPr>
              <a:t>shows </a:t>
            </a:r>
            <a:r>
              <a:rPr lang="en-US" sz="7600" dirty="0">
                <a:latin typeface="Tw Cen MT" panose="020B0602020104020603" pitchFamily="34" charset="0"/>
              </a:rPr>
              <a:t>that the main waste Italian people produce </a:t>
            </a:r>
            <a:r>
              <a:rPr lang="en-US" sz="7600" dirty="0" smtClean="0">
                <a:latin typeface="Tw Cen MT" panose="020B0602020104020603" pitchFamily="34" charset="0"/>
              </a:rPr>
              <a:t>is </a:t>
            </a:r>
            <a:r>
              <a:rPr lang="en-US" sz="7600" dirty="0">
                <a:latin typeface="Tw Cen MT" panose="020B0602020104020603" pitchFamily="34" charset="0"/>
              </a:rPr>
              <a:t>food, in fact, Italian waste costs 8.4 billion Euros every year</a:t>
            </a:r>
            <a:r>
              <a:rPr lang="en-US" sz="7200" dirty="0">
                <a:latin typeface="Tw Cen MT" panose="020B0602020104020603" pitchFamily="34" charset="0"/>
              </a:rPr>
              <a:t>!  </a:t>
            </a:r>
          </a:p>
          <a:p>
            <a:endParaRPr lang="en-US" dirty="0"/>
          </a:p>
          <a:p>
            <a:endParaRPr lang="en-US" dirty="0"/>
          </a:p>
          <a:p>
            <a:endParaRPr lang="it-IT" dirty="0"/>
          </a:p>
        </p:txBody>
      </p:sp>
      <p:pic>
        <p:nvPicPr>
          <p:cNvPr id="3" name="Segnaposto contenuto 2"/>
          <p:cNvPicPr>
            <a:picLocks noGrp="1" noChangeAspect="1"/>
          </p:cNvPicPr>
          <p:nvPr>
            <p:ph sz="half" idx="2"/>
          </p:nvPr>
        </p:nvPicPr>
        <p:blipFill>
          <a:blip r:embed="rId2"/>
          <a:stretch>
            <a:fillRect/>
          </a:stretch>
        </p:blipFill>
        <p:spPr>
          <a:xfrm>
            <a:off x="4751256" y="1988840"/>
            <a:ext cx="4038600" cy="2019300"/>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p:txBody>
          <a:bodyPr/>
          <a:lstStyle/>
          <a:p>
            <a:pPr algn="ctr"/>
            <a:r>
              <a:rPr lang="it-IT" dirty="0" smtClean="0"/>
              <a:t>Waste </a:t>
            </a:r>
            <a:r>
              <a:rPr lang="it-IT" dirty="0" err="1" smtClean="0"/>
              <a:t>problems</a:t>
            </a:r>
            <a:r>
              <a:rPr lang="it-IT" dirty="0" smtClean="0"/>
              <a:t> in </a:t>
            </a:r>
            <a:r>
              <a:rPr lang="it-IT" dirty="0" err="1" smtClean="0"/>
              <a:t>Italy</a:t>
            </a:r>
            <a:endParaRPr lang="it-IT" dirty="0"/>
          </a:p>
        </p:txBody>
      </p:sp>
      <p:pic>
        <p:nvPicPr>
          <p:cNvPr id="8" name="Immagine 7"/>
          <p:cNvPicPr>
            <a:picLocks noChangeAspect="1"/>
          </p:cNvPicPr>
          <p:nvPr/>
        </p:nvPicPr>
        <p:blipFill>
          <a:blip r:embed="rId3"/>
          <a:stretch>
            <a:fillRect/>
          </a:stretch>
        </p:blipFill>
        <p:spPr>
          <a:xfrm>
            <a:off x="4621529" y="4178332"/>
            <a:ext cx="4298053" cy="1828959"/>
          </a:xfrm>
          <a:prstGeom prst="rect">
            <a:avLst/>
          </a:prstGeom>
        </p:spPr>
      </p:pic>
    </p:spTree>
    <p:extLst>
      <p:ext uri="{BB962C8B-B14F-4D97-AF65-F5344CB8AC3E}">
        <p14:creationId xmlns:p14="http://schemas.microsoft.com/office/powerpoint/2010/main" val="1412002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500"/>
                                        <p:tgtEl>
                                          <p:spTgt spid="5">
                                            <p:txEl>
                                              <p:pRg st="8" end="8"/>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The </a:t>
            </a:r>
            <a:r>
              <a:rPr lang="it-IT" dirty="0" err="1" smtClean="0"/>
              <a:t>main</a:t>
            </a:r>
            <a:r>
              <a:rPr lang="it-IT" dirty="0" smtClean="0"/>
              <a:t> </a:t>
            </a:r>
            <a:r>
              <a:rPr lang="it-IT" dirty="0" err="1" smtClean="0"/>
              <a:t>rubbish</a:t>
            </a:r>
            <a:r>
              <a:rPr lang="it-IT" dirty="0" smtClean="0"/>
              <a:t> </a:t>
            </a:r>
            <a:r>
              <a:rPr lang="it-IT" dirty="0" err="1" smtClean="0"/>
              <a:t>dumps</a:t>
            </a:r>
            <a:r>
              <a:rPr lang="it-IT" dirty="0" smtClean="0"/>
              <a:t> and </a:t>
            </a:r>
            <a:r>
              <a:rPr lang="it-IT" dirty="0" err="1" smtClean="0"/>
              <a:t>recycling</a:t>
            </a:r>
            <a:r>
              <a:rPr lang="it-IT" dirty="0" smtClean="0"/>
              <a:t> </a:t>
            </a:r>
            <a:r>
              <a:rPr lang="it-IT" dirty="0" err="1" smtClean="0"/>
              <a:t>plants</a:t>
            </a:r>
            <a:endParaRPr lang="it-IT" dirty="0"/>
          </a:p>
        </p:txBody>
      </p:sp>
      <p:sp>
        <p:nvSpPr>
          <p:cNvPr id="3" name="Segnaposto testo 2"/>
          <p:cNvSpPr>
            <a:spLocks noGrp="1"/>
          </p:cNvSpPr>
          <p:nvPr>
            <p:ph type="body" idx="1"/>
          </p:nvPr>
        </p:nvSpPr>
        <p:spPr/>
        <p:txBody>
          <a:bodyPr/>
          <a:lstStyle/>
          <a:p>
            <a:endParaRPr lang="it-IT" dirty="0"/>
          </a:p>
        </p:txBody>
      </p:sp>
      <p:sp>
        <p:nvSpPr>
          <p:cNvPr id="4" name="Segnaposto testo 3"/>
          <p:cNvSpPr>
            <a:spLocks noGrp="1"/>
          </p:cNvSpPr>
          <p:nvPr>
            <p:ph type="body" sz="half" idx="3"/>
          </p:nvPr>
        </p:nvSpPr>
        <p:spPr/>
        <p:txBody>
          <a:bodyPr>
            <a:normAutofit/>
          </a:bodyPr>
          <a:lstStyle/>
          <a:p>
            <a:r>
              <a:rPr lang="it-IT" dirty="0" smtClean="0"/>
              <a:t>WHERE DOES WASTE GO?</a:t>
            </a:r>
            <a:endParaRPr lang="it-IT" dirty="0"/>
          </a:p>
        </p:txBody>
      </p:sp>
      <p:sp>
        <p:nvSpPr>
          <p:cNvPr id="5" name="Segnaposto contenuto 4"/>
          <p:cNvSpPr>
            <a:spLocks noGrp="1"/>
          </p:cNvSpPr>
          <p:nvPr>
            <p:ph sz="quarter" idx="2"/>
          </p:nvPr>
        </p:nvSpPr>
        <p:spPr/>
        <p:txBody>
          <a:bodyPr>
            <a:normAutofit lnSpcReduction="10000"/>
          </a:bodyPr>
          <a:lstStyle/>
          <a:p>
            <a:pPr marL="109728" indent="0">
              <a:buNone/>
            </a:pPr>
            <a:r>
              <a:rPr lang="it-IT" dirty="0" smtClean="0">
                <a:latin typeface="Tw Cen MT" panose="020B0602020104020603" pitchFamily="34" charset="0"/>
              </a:rPr>
              <a:t>In </a:t>
            </a:r>
            <a:r>
              <a:rPr lang="it-IT" dirty="0" err="1" smtClean="0">
                <a:latin typeface="Tw Cen MT" panose="020B0602020104020603" pitchFamily="34" charset="0"/>
              </a:rPr>
              <a:t>Italy</a:t>
            </a:r>
            <a:r>
              <a:rPr lang="it-IT" dirty="0" smtClean="0">
                <a:latin typeface="Tw Cen MT" panose="020B0602020104020603" pitchFamily="34" charset="0"/>
              </a:rPr>
              <a:t> </a:t>
            </a:r>
            <a:r>
              <a:rPr lang="it-IT" dirty="0" err="1" smtClean="0">
                <a:latin typeface="Tw Cen MT" panose="020B0602020104020603" pitchFamily="34" charset="0"/>
              </a:rPr>
              <a:t>there</a:t>
            </a:r>
            <a:r>
              <a:rPr lang="it-IT" dirty="0" smtClean="0">
                <a:latin typeface="Tw Cen MT" panose="020B0602020104020603" pitchFamily="34" charset="0"/>
              </a:rPr>
              <a:t> are </a:t>
            </a:r>
            <a:r>
              <a:rPr lang="it-IT" dirty="0" err="1" smtClean="0">
                <a:latin typeface="Tw Cen MT" panose="020B0602020104020603" pitchFamily="34" charset="0"/>
              </a:rPr>
              <a:t>lots</a:t>
            </a:r>
            <a:r>
              <a:rPr lang="it-IT" dirty="0" smtClean="0">
                <a:latin typeface="Tw Cen MT" panose="020B0602020104020603" pitchFamily="34" charset="0"/>
              </a:rPr>
              <a:t> of </a:t>
            </a:r>
            <a:r>
              <a:rPr lang="it-IT" dirty="0" err="1" smtClean="0">
                <a:latin typeface="Tw Cen MT" panose="020B0602020104020603" pitchFamily="34" charset="0"/>
              </a:rPr>
              <a:t>rubbish</a:t>
            </a:r>
            <a:r>
              <a:rPr lang="it-IT" dirty="0" smtClean="0">
                <a:latin typeface="Tw Cen MT" panose="020B0602020104020603" pitchFamily="34" charset="0"/>
              </a:rPr>
              <a:t> </a:t>
            </a:r>
            <a:r>
              <a:rPr lang="it-IT" dirty="0" err="1" smtClean="0">
                <a:latin typeface="Tw Cen MT" panose="020B0602020104020603" pitchFamily="34" charset="0"/>
              </a:rPr>
              <a:t>dumps</a:t>
            </a:r>
            <a:r>
              <a:rPr lang="it-IT" dirty="0" smtClean="0">
                <a:latin typeface="Tw Cen MT" panose="020B0602020104020603" pitchFamily="34" charset="0"/>
              </a:rPr>
              <a:t> and </a:t>
            </a:r>
            <a:r>
              <a:rPr lang="it-IT" dirty="0" err="1" smtClean="0">
                <a:latin typeface="Tw Cen MT" panose="020B0602020104020603" pitchFamily="34" charset="0"/>
              </a:rPr>
              <a:t>landfills</a:t>
            </a:r>
            <a:r>
              <a:rPr lang="it-IT" dirty="0" smtClean="0">
                <a:latin typeface="Tw Cen MT" panose="020B0602020104020603" pitchFamily="34" charset="0"/>
              </a:rPr>
              <a:t> </a:t>
            </a:r>
            <a:r>
              <a:rPr lang="it-IT" dirty="0" err="1" smtClean="0">
                <a:latin typeface="Tw Cen MT" panose="020B0602020104020603" pitchFamily="34" charset="0"/>
              </a:rPr>
              <a:t>compared</a:t>
            </a:r>
            <a:r>
              <a:rPr lang="it-IT" dirty="0" smtClean="0">
                <a:latin typeface="Tw Cen MT" panose="020B0602020104020603" pitchFamily="34" charset="0"/>
              </a:rPr>
              <a:t> to </a:t>
            </a:r>
            <a:r>
              <a:rPr lang="it-IT" dirty="0" err="1" smtClean="0">
                <a:latin typeface="Tw Cen MT" panose="020B0602020104020603" pitchFamily="34" charset="0"/>
              </a:rPr>
              <a:t>recycling</a:t>
            </a:r>
            <a:r>
              <a:rPr lang="it-IT" dirty="0" smtClean="0">
                <a:latin typeface="Tw Cen MT" panose="020B0602020104020603" pitchFamily="34" charset="0"/>
              </a:rPr>
              <a:t> </a:t>
            </a:r>
            <a:r>
              <a:rPr lang="it-IT" dirty="0" err="1" smtClean="0">
                <a:latin typeface="Tw Cen MT" panose="020B0602020104020603" pitchFamily="34" charset="0"/>
              </a:rPr>
              <a:t>plants</a:t>
            </a:r>
            <a:r>
              <a:rPr lang="it-IT" dirty="0" smtClean="0">
                <a:latin typeface="Tw Cen MT" panose="020B0602020104020603" pitchFamily="34" charset="0"/>
              </a:rPr>
              <a:t>; </a:t>
            </a:r>
            <a:r>
              <a:rPr lang="it-IT" dirty="0" err="1" smtClean="0">
                <a:latin typeface="Tw Cen MT" panose="020B0602020104020603" pitchFamily="34" charset="0"/>
              </a:rPr>
              <a:t>anyway</a:t>
            </a:r>
            <a:r>
              <a:rPr lang="it-IT" dirty="0" smtClean="0">
                <a:latin typeface="Tw Cen MT" panose="020B0602020104020603" pitchFamily="34" charset="0"/>
              </a:rPr>
              <a:t>, a big </a:t>
            </a:r>
            <a:r>
              <a:rPr lang="it-IT" dirty="0" err="1" smtClean="0">
                <a:latin typeface="Tw Cen MT" panose="020B0602020104020603" pitchFamily="34" charset="0"/>
              </a:rPr>
              <a:t>percentagel</a:t>
            </a:r>
            <a:r>
              <a:rPr lang="it-IT" dirty="0" smtClean="0">
                <a:latin typeface="Tw Cen MT" panose="020B0602020104020603" pitchFamily="34" charset="0"/>
              </a:rPr>
              <a:t> of </a:t>
            </a:r>
            <a:r>
              <a:rPr lang="it-IT" dirty="0" err="1" smtClean="0">
                <a:latin typeface="Tw Cen MT" panose="020B0602020104020603" pitchFamily="34" charset="0"/>
              </a:rPr>
              <a:t>waste</a:t>
            </a:r>
            <a:r>
              <a:rPr lang="it-IT" dirty="0" smtClean="0">
                <a:latin typeface="Tw Cen MT" panose="020B0602020104020603" pitchFamily="34" charset="0"/>
              </a:rPr>
              <a:t> </a:t>
            </a:r>
            <a:r>
              <a:rPr lang="it-IT" dirty="0" err="1" smtClean="0">
                <a:latin typeface="Tw Cen MT" panose="020B0602020104020603" pitchFamily="34" charset="0"/>
              </a:rPr>
              <a:t>is</a:t>
            </a:r>
            <a:r>
              <a:rPr lang="it-IT" dirty="0" smtClean="0">
                <a:latin typeface="Tw Cen MT" panose="020B0602020104020603" pitchFamily="34" charset="0"/>
              </a:rPr>
              <a:t> </a:t>
            </a:r>
            <a:r>
              <a:rPr lang="it-IT" dirty="0" err="1" smtClean="0">
                <a:latin typeface="Tw Cen MT" panose="020B0602020104020603" pitchFamily="34" charset="0"/>
              </a:rPr>
              <a:t>recycled</a:t>
            </a:r>
            <a:r>
              <a:rPr lang="it-IT" dirty="0" smtClean="0">
                <a:latin typeface="Tw Cen MT" panose="020B0602020104020603" pitchFamily="34" charset="0"/>
              </a:rPr>
              <a:t>.</a:t>
            </a:r>
            <a:r>
              <a:rPr lang="it-IT" dirty="0">
                <a:latin typeface="Tw Cen MT" panose="020B0602020104020603" pitchFamily="34" charset="0"/>
              </a:rPr>
              <a:t> </a:t>
            </a:r>
            <a:r>
              <a:rPr lang="it-IT" dirty="0" smtClean="0">
                <a:latin typeface="Tw Cen MT" panose="020B0602020104020603" pitchFamily="34" charset="0"/>
              </a:rPr>
              <a:t>The </a:t>
            </a:r>
            <a:r>
              <a:rPr lang="it-IT" dirty="0" err="1" smtClean="0">
                <a:latin typeface="Tw Cen MT" panose="020B0602020104020603" pitchFamily="34" charset="0"/>
              </a:rPr>
              <a:t>recycled</a:t>
            </a:r>
            <a:r>
              <a:rPr lang="it-IT" dirty="0" smtClean="0">
                <a:latin typeface="Tw Cen MT" panose="020B0602020104020603" pitchFamily="34" charset="0"/>
              </a:rPr>
              <a:t> </a:t>
            </a:r>
            <a:r>
              <a:rPr lang="it-IT" dirty="0" err="1" smtClean="0">
                <a:latin typeface="Tw Cen MT" panose="020B0602020104020603" pitchFamily="34" charset="0"/>
              </a:rPr>
              <a:t>materials</a:t>
            </a:r>
            <a:r>
              <a:rPr lang="it-IT" dirty="0" smtClean="0">
                <a:latin typeface="Tw Cen MT" panose="020B0602020104020603" pitchFamily="34" charset="0"/>
              </a:rPr>
              <a:t> are </a:t>
            </a:r>
            <a:r>
              <a:rPr lang="it-IT" dirty="0" err="1" smtClean="0">
                <a:latin typeface="Tw Cen MT" panose="020B0602020104020603" pitchFamily="34" charset="0"/>
              </a:rPr>
              <a:t>usually</a:t>
            </a:r>
            <a:r>
              <a:rPr lang="it-IT" dirty="0" smtClean="0">
                <a:latin typeface="Tw Cen MT" panose="020B0602020104020603" pitchFamily="34" charset="0"/>
              </a:rPr>
              <a:t> </a:t>
            </a:r>
            <a:r>
              <a:rPr lang="it-IT" dirty="0" err="1" smtClean="0">
                <a:latin typeface="Tw Cen MT" panose="020B0602020104020603" pitchFamily="34" charset="0"/>
              </a:rPr>
              <a:t>glass</a:t>
            </a:r>
            <a:r>
              <a:rPr lang="it-IT" dirty="0" smtClean="0">
                <a:latin typeface="Tw Cen MT" panose="020B0602020104020603" pitchFamily="34" charset="0"/>
              </a:rPr>
              <a:t>, </a:t>
            </a:r>
            <a:r>
              <a:rPr lang="it-IT" dirty="0" err="1" smtClean="0">
                <a:latin typeface="Tw Cen MT" panose="020B0602020104020603" pitchFamily="34" charset="0"/>
              </a:rPr>
              <a:t>plastic</a:t>
            </a:r>
            <a:r>
              <a:rPr lang="it-IT" dirty="0" smtClean="0">
                <a:latin typeface="Tw Cen MT" panose="020B0602020104020603" pitchFamily="34" charset="0"/>
              </a:rPr>
              <a:t> and </a:t>
            </a:r>
            <a:r>
              <a:rPr lang="it-IT" dirty="0" err="1" smtClean="0">
                <a:latin typeface="Tw Cen MT" panose="020B0602020104020603" pitchFamily="34" charset="0"/>
              </a:rPr>
              <a:t>paper</a:t>
            </a:r>
            <a:r>
              <a:rPr lang="it-IT" dirty="0" smtClean="0">
                <a:latin typeface="Tw Cen MT" panose="020B0602020104020603" pitchFamily="34" charset="0"/>
              </a:rPr>
              <a:t>:</a:t>
            </a:r>
          </a:p>
          <a:p>
            <a:r>
              <a:rPr lang="it-IT" dirty="0" smtClean="0">
                <a:latin typeface="Tw Cen MT" panose="020B0602020104020603" pitchFamily="34" charset="0"/>
              </a:rPr>
              <a:t>45% of </a:t>
            </a:r>
            <a:r>
              <a:rPr lang="it-IT" dirty="0" err="1" smtClean="0">
                <a:latin typeface="Tw Cen MT" panose="020B0602020104020603" pitchFamily="34" charset="0"/>
              </a:rPr>
              <a:t>rubbish</a:t>
            </a:r>
            <a:r>
              <a:rPr lang="it-IT" dirty="0" smtClean="0">
                <a:latin typeface="Tw Cen MT" panose="020B0602020104020603" pitchFamily="34" charset="0"/>
              </a:rPr>
              <a:t> </a:t>
            </a:r>
            <a:r>
              <a:rPr lang="it-IT" dirty="0" err="1" smtClean="0">
                <a:latin typeface="Tw Cen MT" panose="020B0602020104020603" pitchFamily="34" charset="0"/>
              </a:rPr>
              <a:t>is</a:t>
            </a:r>
            <a:r>
              <a:rPr lang="it-IT" dirty="0" smtClean="0">
                <a:latin typeface="Tw Cen MT" panose="020B0602020104020603" pitchFamily="34" charset="0"/>
              </a:rPr>
              <a:t> </a:t>
            </a:r>
            <a:r>
              <a:rPr lang="it-IT" dirty="0" err="1" smtClean="0">
                <a:latin typeface="Tw Cen MT" panose="020B0602020104020603" pitchFamily="34" charset="0"/>
              </a:rPr>
              <a:t>recycled</a:t>
            </a:r>
            <a:r>
              <a:rPr lang="it-IT" dirty="0" smtClean="0">
                <a:latin typeface="Tw Cen MT" panose="020B0602020104020603" pitchFamily="34" charset="0"/>
              </a:rPr>
              <a:t>;</a:t>
            </a:r>
          </a:p>
          <a:p>
            <a:r>
              <a:rPr lang="it-IT" dirty="0" smtClean="0">
                <a:latin typeface="Tw Cen MT" panose="020B0602020104020603" pitchFamily="34" charset="0"/>
              </a:rPr>
              <a:t>39% of </a:t>
            </a:r>
            <a:r>
              <a:rPr lang="it-IT" dirty="0" err="1" smtClean="0">
                <a:latin typeface="Tw Cen MT" panose="020B0602020104020603" pitchFamily="34" charset="0"/>
              </a:rPr>
              <a:t>waste</a:t>
            </a:r>
            <a:r>
              <a:rPr lang="it-IT" dirty="0" smtClean="0">
                <a:latin typeface="Tw Cen MT" panose="020B0602020104020603" pitchFamily="34" charset="0"/>
              </a:rPr>
              <a:t> </a:t>
            </a:r>
            <a:r>
              <a:rPr lang="it-IT" dirty="0" err="1" smtClean="0">
                <a:latin typeface="Tw Cen MT" panose="020B0602020104020603" pitchFamily="34" charset="0"/>
              </a:rPr>
              <a:t>is</a:t>
            </a:r>
            <a:r>
              <a:rPr lang="it-IT" dirty="0" smtClean="0">
                <a:latin typeface="Tw Cen MT" panose="020B0602020104020603" pitchFamily="34" charset="0"/>
              </a:rPr>
              <a:t> </a:t>
            </a:r>
            <a:r>
              <a:rPr lang="it-IT" dirty="0" err="1" smtClean="0">
                <a:latin typeface="Tw Cen MT" panose="020B0602020104020603" pitchFamily="34" charset="0"/>
              </a:rPr>
              <a:t>filled</a:t>
            </a:r>
            <a:r>
              <a:rPr lang="it-IT" dirty="0" smtClean="0">
                <a:latin typeface="Tw Cen MT" panose="020B0602020104020603" pitchFamily="34" charset="0"/>
              </a:rPr>
              <a:t> in </a:t>
            </a:r>
            <a:r>
              <a:rPr lang="it-IT" dirty="0" err="1" smtClean="0">
                <a:latin typeface="Tw Cen MT" panose="020B0602020104020603" pitchFamily="34" charset="0"/>
              </a:rPr>
              <a:t>rubbish</a:t>
            </a:r>
            <a:r>
              <a:rPr lang="it-IT" dirty="0" smtClean="0">
                <a:latin typeface="Tw Cen MT" panose="020B0602020104020603" pitchFamily="34" charset="0"/>
              </a:rPr>
              <a:t> </a:t>
            </a:r>
            <a:r>
              <a:rPr lang="it-IT" dirty="0" err="1" smtClean="0">
                <a:latin typeface="Tw Cen MT" panose="020B0602020104020603" pitchFamily="34" charset="0"/>
              </a:rPr>
              <a:t>dumps</a:t>
            </a:r>
            <a:r>
              <a:rPr lang="it-IT" dirty="0" smtClean="0">
                <a:latin typeface="Tw Cen MT" panose="020B0602020104020603" pitchFamily="34" charset="0"/>
              </a:rPr>
              <a:t>;</a:t>
            </a:r>
          </a:p>
          <a:p>
            <a:r>
              <a:rPr lang="it-IT" dirty="0" smtClean="0">
                <a:latin typeface="Tw Cen MT" panose="020B0602020104020603" pitchFamily="34" charset="0"/>
              </a:rPr>
              <a:t>16% </a:t>
            </a:r>
            <a:r>
              <a:rPr lang="it-IT" dirty="0" err="1" smtClean="0">
                <a:latin typeface="Tw Cen MT" panose="020B0602020104020603" pitchFamily="34" charset="0"/>
              </a:rPr>
              <a:t>is</a:t>
            </a:r>
            <a:r>
              <a:rPr lang="it-IT" dirty="0" smtClean="0">
                <a:latin typeface="Tw Cen MT" panose="020B0602020104020603" pitchFamily="34" charset="0"/>
              </a:rPr>
              <a:t> </a:t>
            </a:r>
            <a:r>
              <a:rPr lang="it-IT" dirty="0" err="1" smtClean="0">
                <a:latin typeface="Tw Cen MT" panose="020B0602020104020603" pitchFamily="34" charset="0"/>
              </a:rPr>
              <a:t>incinerated</a:t>
            </a:r>
            <a:r>
              <a:rPr lang="it-IT" dirty="0" smtClean="0">
                <a:latin typeface="Tw Cen MT" panose="020B0602020104020603" pitchFamily="34" charset="0"/>
              </a:rPr>
              <a:t>.</a:t>
            </a:r>
          </a:p>
          <a:p>
            <a:endParaRPr lang="it-IT" dirty="0" smtClean="0"/>
          </a:p>
        </p:txBody>
      </p:sp>
      <p:graphicFrame>
        <p:nvGraphicFramePr>
          <p:cNvPr id="10" name="Segnaposto contenuto 9"/>
          <p:cNvGraphicFramePr>
            <a:graphicFrameLocks noGrp="1"/>
          </p:cNvGraphicFramePr>
          <p:nvPr>
            <p:ph sz="quarter" idx="4"/>
            <p:extLst>
              <p:ext uri="{D42A27DB-BD31-4B8C-83A1-F6EECF244321}">
                <p14:modId xmlns:p14="http://schemas.microsoft.com/office/powerpoint/2010/main" val="2917363289"/>
              </p:ext>
            </p:extLst>
          </p:nvPr>
        </p:nvGraphicFramePr>
        <p:xfrm>
          <a:off x="4638139" y="980728"/>
          <a:ext cx="4041775" cy="3941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543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fade">
                                      <p:cBhvr>
                                        <p:cTn id="30" dur="1000"/>
                                        <p:tgtEl>
                                          <p:spTgt spid="4">
                                            <p:bg/>
                                          </p:spTgt>
                                        </p:tgtEl>
                                      </p:cBhvr>
                                    </p:animEffect>
                                    <p:anim calcmode="lin" valueType="num">
                                      <p:cBhvr>
                                        <p:cTn id="31" dur="1000" fill="hold"/>
                                        <p:tgtEl>
                                          <p:spTgt spid="4">
                                            <p:bg/>
                                          </p:spTgt>
                                        </p:tgtEl>
                                        <p:attrNameLst>
                                          <p:attrName>ppt_x</p:attrName>
                                        </p:attrNameLst>
                                      </p:cBhvr>
                                      <p:tavLst>
                                        <p:tav tm="0">
                                          <p:val>
                                            <p:strVal val="#ppt_x"/>
                                          </p:val>
                                        </p:tav>
                                        <p:tav tm="100000">
                                          <p:val>
                                            <p:strVal val="#ppt_x"/>
                                          </p:val>
                                        </p:tav>
                                      </p:tavLst>
                                    </p:anim>
                                    <p:anim calcmode="lin" valueType="num">
                                      <p:cBhvr>
                                        <p:cTn id="32" dur="1000" fill="hold"/>
                                        <p:tgtEl>
                                          <p:spTgt spid="4">
                                            <p:bg/>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anim calcmode="lin" valueType="num">
                                      <p:cBhvr>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fade">
                                      <p:cBhvr>
                                        <p:cTn id="42" dur="1000"/>
                                        <p:tgtEl>
                                          <p:spTgt spid="3">
                                            <p:bg/>
                                          </p:spTgt>
                                        </p:tgtEl>
                                      </p:cBhvr>
                                    </p:animEffect>
                                    <p:anim calcmode="lin" valueType="num">
                                      <p:cBhvr>
                                        <p:cTn id="43" dur="1000" fill="hold"/>
                                        <p:tgtEl>
                                          <p:spTgt spid="3">
                                            <p:bg/>
                                          </p:spTgt>
                                        </p:tgtEl>
                                        <p:attrNameLst>
                                          <p:attrName>ppt_x</p:attrName>
                                        </p:attrNameLst>
                                      </p:cBhvr>
                                      <p:tavLst>
                                        <p:tav tm="0">
                                          <p:val>
                                            <p:strVal val="#ppt_x"/>
                                          </p:val>
                                        </p:tav>
                                        <p:tav tm="100000">
                                          <p:val>
                                            <p:strVal val="#ppt_x"/>
                                          </p:val>
                                        </p:tav>
                                      </p:tavLst>
                                    </p:anim>
                                    <p:anim calcmode="lin" valueType="num">
                                      <p:cBhvr>
                                        <p:cTn id="44" dur="1000" fill="hold"/>
                                        <p:tgtEl>
                                          <p:spTgt spid="3">
                                            <p:bg/>
                                          </p:spTgt>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42" presetClass="entr" presetSubtype="0" fill="hold" grpId="0" nodeType="afterEffect" nodePh="1">
                                  <p:stCondLst>
                                    <p:cond delay="0"/>
                                  </p:stCondLst>
                                  <p:endCondLst>
                                    <p:cond evt="begin" delay="0">
                                      <p:tn val="46"/>
                                    </p:cond>
                                  </p:end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fade">
                                      <p:cBhvr>
                                        <p:cTn id="48" dur="1000"/>
                                        <p:tgtEl>
                                          <p:spTgt spid="3">
                                            <p:txEl>
                                              <p:pRg st="0" end="0"/>
                                            </p:txEl>
                                          </p:spTgt>
                                        </p:tgtEl>
                                      </p:cBhvr>
                                    </p:animEffect>
                                    <p:anim calcmode="lin" valueType="num">
                                      <p:cBhvr>
                                        <p:cTn id="4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481328"/>
            <a:ext cx="8229600" cy="4972008"/>
          </a:xfrm>
        </p:spPr>
        <p:txBody>
          <a:bodyPr>
            <a:noAutofit/>
          </a:bodyPr>
          <a:lstStyle/>
          <a:p>
            <a:pPr marL="109728" indent="0">
              <a:buNone/>
            </a:pPr>
            <a:r>
              <a:rPr lang="it-IT" sz="2000" dirty="0" smtClean="0">
                <a:latin typeface="Tw Cen MT" panose="020B0602020104020603" pitchFamily="34" charset="0"/>
              </a:rPr>
              <a:t>The </a:t>
            </a:r>
            <a:r>
              <a:rPr lang="it-IT" sz="2000" dirty="0" err="1" smtClean="0">
                <a:latin typeface="Tw Cen MT" panose="020B0602020104020603" pitchFamily="34" charset="0"/>
              </a:rPr>
              <a:t>European</a:t>
            </a:r>
            <a:r>
              <a:rPr lang="it-IT" sz="2000" dirty="0" smtClean="0">
                <a:latin typeface="Tw Cen MT" panose="020B0602020104020603" pitchFamily="34" charset="0"/>
              </a:rPr>
              <a:t> Union and </a:t>
            </a:r>
            <a:r>
              <a:rPr lang="it-IT" sz="2000" dirty="0" err="1" smtClean="0">
                <a:latin typeface="Tw Cen MT" panose="020B0602020104020603" pitchFamily="34" charset="0"/>
              </a:rPr>
              <a:t>Italy</a:t>
            </a:r>
            <a:r>
              <a:rPr lang="it-IT" sz="2000" dirty="0" smtClean="0">
                <a:latin typeface="Tw Cen MT" panose="020B0602020104020603" pitchFamily="34" charset="0"/>
              </a:rPr>
              <a:t> are </a:t>
            </a:r>
            <a:r>
              <a:rPr lang="it-IT" sz="2000" dirty="0" err="1" smtClean="0">
                <a:latin typeface="Tw Cen MT" panose="020B0602020104020603" pitchFamily="34" charset="0"/>
              </a:rPr>
              <a:t>working</a:t>
            </a:r>
            <a:r>
              <a:rPr lang="it-IT" sz="2000" dirty="0" smtClean="0">
                <a:latin typeface="Tw Cen MT" panose="020B0602020104020603" pitchFamily="34" charset="0"/>
              </a:rPr>
              <a:t> on some </a:t>
            </a:r>
            <a:r>
              <a:rPr lang="it-IT" sz="2000" dirty="0" err="1" smtClean="0">
                <a:latin typeface="Tw Cen MT" panose="020B0602020104020603" pitchFamily="34" charset="0"/>
              </a:rPr>
              <a:t>projects</a:t>
            </a:r>
            <a:r>
              <a:rPr lang="it-IT" sz="2000" dirty="0" smtClean="0">
                <a:latin typeface="Tw Cen MT" panose="020B0602020104020603" pitchFamily="34" charset="0"/>
              </a:rPr>
              <a:t> to help the </a:t>
            </a:r>
            <a:r>
              <a:rPr lang="it-IT" sz="2000" dirty="0" err="1" smtClean="0">
                <a:latin typeface="Tw Cen MT" panose="020B0602020104020603" pitchFamily="34" charset="0"/>
              </a:rPr>
              <a:t>environment</a:t>
            </a:r>
            <a:r>
              <a:rPr lang="it-IT" sz="2000" dirty="0" smtClean="0">
                <a:latin typeface="Tw Cen MT" panose="020B0602020104020603" pitchFamily="34" charset="0"/>
              </a:rPr>
              <a:t> and produce </a:t>
            </a:r>
            <a:r>
              <a:rPr lang="it-IT" sz="2000" dirty="0" err="1" smtClean="0">
                <a:latin typeface="Tw Cen MT" panose="020B0602020104020603" pitchFamily="34" charset="0"/>
              </a:rPr>
              <a:t>less</a:t>
            </a:r>
            <a:r>
              <a:rPr lang="it-IT" sz="2000" dirty="0" smtClean="0">
                <a:latin typeface="Tw Cen MT" panose="020B0602020104020603" pitchFamily="34" charset="0"/>
              </a:rPr>
              <a:t> </a:t>
            </a:r>
            <a:r>
              <a:rPr lang="it-IT" sz="2000" dirty="0" err="1" smtClean="0">
                <a:latin typeface="Tw Cen MT" panose="020B0602020104020603" pitchFamily="34" charset="0"/>
              </a:rPr>
              <a:t>waste</a:t>
            </a:r>
            <a:r>
              <a:rPr lang="it-IT" sz="2000" dirty="0" smtClean="0">
                <a:latin typeface="Tw Cen MT" panose="020B0602020104020603" pitchFamily="34" charset="0"/>
              </a:rPr>
              <a:t>:</a:t>
            </a:r>
          </a:p>
          <a:p>
            <a:r>
              <a:rPr lang="it-IT" sz="2000" dirty="0" smtClean="0">
                <a:latin typeface="Tw Cen MT" panose="020B0602020104020603" pitchFamily="34" charset="0"/>
              </a:rPr>
              <a:t>Some SUPERMARKETS in </a:t>
            </a:r>
            <a:r>
              <a:rPr lang="it-IT" sz="2000" dirty="0" err="1" smtClean="0">
                <a:latin typeface="Tw Cen MT" panose="020B0602020104020603" pitchFamily="34" charset="0"/>
              </a:rPr>
              <a:t>Italy</a:t>
            </a:r>
            <a:r>
              <a:rPr lang="it-IT" sz="2000" dirty="0" smtClean="0">
                <a:latin typeface="Tw Cen MT" panose="020B0602020104020603" pitchFamily="34" charset="0"/>
              </a:rPr>
              <a:t> are </a:t>
            </a:r>
            <a:r>
              <a:rPr lang="it-IT" sz="2000" dirty="0" err="1" smtClean="0">
                <a:latin typeface="Tw Cen MT" panose="020B0602020104020603" pitchFamily="34" charset="0"/>
              </a:rPr>
              <a:t>busy</a:t>
            </a:r>
            <a:r>
              <a:rPr lang="it-IT" sz="2000" dirty="0" smtClean="0">
                <a:latin typeface="Tw Cen MT" panose="020B0602020104020603" pitchFamily="34" charset="0"/>
              </a:rPr>
              <a:t> </a:t>
            </a:r>
            <a:r>
              <a:rPr lang="it-IT" sz="2000" dirty="0" err="1" smtClean="0">
                <a:latin typeface="Tw Cen MT" panose="020B0602020104020603" pitchFamily="34" charset="0"/>
              </a:rPr>
              <a:t>reducing</a:t>
            </a:r>
            <a:r>
              <a:rPr lang="it-IT" sz="2000" dirty="0" smtClean="0">
                <a:latin typeface="Tw Cen MT" panose="020B0602020104020603" pitchFamily="34" charset="0"/>
              </a:rPr>
              <a:t> </a:t>
            </a:r>
            <a:r>
              <a:rPr lang="it-IT" sz="2000" dirty="0" err="1" smtClean="0">
                <a:latin typeface="Tw Cen MT" panose="020B0602020104020603" pitchFamily="34" charset="0"/>
              </a:rPr>
              <a:t>waste</a:t>
            </a:r>
            <a:r>
              <a:rPr lang="it-IT" sz="2000" dirty="0" smtClean="0">
                <a:latin typeface="Tw Cen MT" panose="020B0602020104020603" pitchFamily="34" charset="0"/>
              </a:rPr>
              <a:t>: </a:t>
            </a:r>
          </a:p>
          <a:p>
            <a:pPr marL="566928" indent="-457200">
              <a:buFont typeface="+mj-lt"/>
              <a:buAutoNum type="arabicPeriod"/>
            </a:pPr>
            <a:r>
              <a:rPr lang="it-IT" sz="2000" dirty="0" smtClean="0">
                <a:latin typeface="Tw Cen MT" panose="020B0602020104020603" pitchFamily="34" charset="0"/>
              </a:rPr>
              <a:t>Coop </a:t>
            </a:r>
            <a:r>
              <a:rPr lang="it-IT" sz="2000" dirty="0" err="1" smtClean="0">
                <a:latin typeface="Tw Cen MT" panose="020B0602020104020603" pitchFamily="34" charset="0"/>
              </a:rPr>
              <a:t>uses</a:t>
            </a:r>
            <a:r>
              <a:rPr lang="it-IT" sz="2000" dirty="0" smtClean="0">
                <a:latin typeface="Tw Cen MT" panose="020B0602020104020603" pitchFamily="34" charset="0"/>
              </a:rPr>
              <a:t> the «3R </a:t>
            </a:r>
            <a:r>
              <a:rPr lang="it-IT" sz="2000" dirty="0" err="1" smtClean="0">
                <a:latin typeface="Tw Cen MT" panose="020B0602020104020603" pitchFamily="34" charset="0"/>
              </a:rPr>
              <a:t>strategy</a:t>
            </a:r>
            <a:r>
              <a:rPr lang="it-IT" sz="2000" dirty="0" smtClean="0">
                <a:latin typeface="Tw Cen MT" panose="020B0602020104020603" pitchFamily="34" charset="0"/>
              </a:rPr>
              <a:t>» (</a:t>
            </a:r>
            <a:r>
              <a:rPr lang="it-IT" sz="2000" dirty="0" err="1" smtClean="0">
                <a:latin typeface="Tw Cen MT" panose="020B0602020104020603" pitchFamily="34" charset="0"/>
              </a:rPr>
              <a:t>saving</a:t>
            </a:r>
            <a:r>
              <a:rPr lang="it-IT" sz="2000" dirty="0" smtClean="0">
                <a:latin typeface="Tw Cen MT" panose="020B0602020104020603" pitchFamily="34" charset="0"/>
              </a:rPr>
              <a:t> </a:t>
            </a:r>
            <a:r>
              <a:rPr lang="it-IT" sz="2000" dirty="0" err="1" smtClean="0">
                <a:latin typeface="Tw Cen MT" panose="020B0602020104020603" pitchFamily="34" charset="0"/>
              </a:rPr>
              <a:t>money</a:t>
            </a:r>
            <a:r>
              <a:rPr lang="it-IT" sz="2000" dirty="0" smtClean="0">
                <a:latin typeface="Tw Cen MT" panose="020B0602020104020603" pitchFamily="34" charset="0"/>
              </a:rPr>
              <a:t>, re-</a:t>
            </a:r>
            <a:r>
              <a:rPr lang="it-IT" sz="2000" dirty="0" err="1" smtClean="0">
                <a:latin typeface="Tw Cen MT" panose="020B0602020104020603" pitchFamily="34" charset="0"/>
              </a:rPr>
              <a:t>using</a:t>
            </a:r>
            <a:r>
              <a:rPr lang="it-IT" sz="2000" dirty="0" smtClean="0">
                <a:latin typeface="Tw Cen MT" panose="020B0602020104020603" pitchFamily="34" charset="0"/>
              </a:rPr>
              <a:t> and </a:t>
            </a:r>
            <a:r>
              <a:rPr lang="it-IT" sz="2000" dirty="0" err="1" smtClean="0">
                <a:latin typeface="Tw Cen MT" panose="020B0602020104020603" pitchFamily="34" charset="0"/>
              </a:rPr>
              <a:t>recycling</a:t>
            </a:r>
            <a:r>
              <a:rPr lang="it-IT" sz="2000" dirty="0" smtClean="0">
                <a:latin typeface="Tw Cen MT" panose="020B0602020104020603" pitchFamily="34" charset="0"/>
              </a:rPr>
              <a:t>) to </a:t>
            </a:r>
            <a:r>
              <a:rPr lang="it-IT" sz="2000" dirty="0" err="1" smtClean="0">
                <a:latin typeface="Tw Cen MT" panose="020B0602020104020603" pitchFamily="34" charset="0"/>
              </a:rPr>
              <a:t>decrease</a:t>
            </a:r>
            <a:r>
              <a:rPr lang="it-IT" sz="2000" dirty="0" smtClean="0">
                <a:latin typeface="Tw Cen MT" panose="020B0602020104020603" pitchFamily="34" charset="0"/>
              </a:rPr>
              <a:t> packaging </a:t>
            </a:r>
            <a:r>
              <a:rPr lang="it-IT" sz="2000" dirty="0" err="1" smtClean="0">
                <a:latin typeface="Tw Cen MT" panose="020B0602020104020603" pitchFamily="34" charset="0"/>
              </a:rPr>
              <a:t>waste</a:t>
            </a:r>
            <a:r>
              <a:rPr lang="it-IT" sz="2000" dirty="0" smtClean="0">
                <a:latin typeface="Tw Cen MT" panose="020B0602020104020603" pitchFamily="34" charset="0"/>
              </a:rPr>
              <a:t> production. </a:t>
            </a:r>
          </a:p>
          <a:p>
            <a:pPr marL="566928" indent="-457200">
              <a:buFont typeface="+mj-lt"/>
              <a:buAutoNum type="arabicPeriod"/>
            </a:pPr>
            <a:r>
              <a:rPr lang="it-IT" sz="2000" dirty="0" smtClean="0">
                <a:latin typeface="Tw Cen MT" panose="020B0602020104020603" pitchFamily="34" charset="0"/>
              </a:rPr>
              <a:t>Ikea shares </a:t>
            </a:r>
            <a:r>
              <a:rPr lang="it-IT" sz="2000" dirty="0" err="1" smtClean="0">
                <a:latin typeface="Tw Cen MT" panose="020B0602020104020603" pitchFamily="34" charset="0"/>
              </a:rPr>
              <a:t>waste</a:t>
            </a:r>
            <a:r>
              <a:rPr lang="it-IT" sz="2000" dirty="0" smtClean="0">
                <a:latin typeface="Tw Cen MT" panose="020B0602020104020603" pitchFamily="34" charset="0"/>
              </a:rPr>
              <a:t> </a:t>
            </a:r>
            <a:r>
              <a:rPr lang="it-IT" sz="2000" dirty="0" err="1" smtClean="0">
                <a:latin typeface="Tw Cen MT" panose="020B0602020104020603" pitchFamily="34" charset="0"/>
              </a:rPr>
              <a:t>that</a:t>
            </a:r>
            <a:r>
              <a:rPr lang="it-IT" sz="2000" dirty="0" smtClean="0">
                <a:latin typeface="Tw Cen MT" panose="020B0602020104020603" pitchFamily="34" charset="0"/>
              </a:rPr>
              <a:t> </a:t>
            </a:r>
            <a:r>
              <a:rPr lang="it-IT" sz="2000" dirty="0" err="1" smtClean="0">
                <a:latin typeface="Tw Cen MT" panose="020B0602020104020603" pitchFamily="34" charset="0"/>
              </a:rPr>
              <a:t>is</a:t>
            </a:r>
            <a:r>
              <a:rPr lang="it-IT" sz="2000" dirty="0" smtClean="0">
                <a:latin typeface="Tw Cen MT" panose="020B0602020104020603" pitchFamily="34" charset="0"/>
              </a:rPr>
              <a:t> </a:t>
            </a:r>
            <a:r>
              <a:rPr lang="it-IT" sz="2000" dirty="0" err="1" smtClean="0">
                <a:latin typeface="Tw Cen MT" panose="020B0602020104020603" pitchFamily="34" charset="0"/>
              </a:rPr>
              <a:t>recycled</a:t>
            </a:r>
            <a:r>
              <a:rPr lang="it-IT" sz="2000" dirty="0" smtClean="0">
                <a:latin typeface="Tw Cen MT" panose="020B0602020104020603" pitchFamily="34" charset="0"/>
              </a:rPr>
              <a:t> or </a:t>
            </a:r>
            <a:r>
              <a:rPr lang="it-IT" sz="2000" dirty="0" err="1" smtClean="0">
                <a:latin typeface="Tw Cen MT" panose="020B0602020104020603" pitchFamily="34" charset="0"/>
              </a:rPr>
              <a:t>used</a:t>
            </a:r>
            <a:r>
              <a:rPr lang="it-IT" sz="2000" dirty="0" smtClean="0">
                <a:latin typeface="Tw Cen MT" panose="020B0602020104020603" pitchFamily="34" charset="0"/>
              </a:rPr>
              <a:t> for </a:t>
            </a:r>
            <a:r>
              <a:rPr lang="it-IT" sz="2000" dirty="0" err="1" smtClean="0">
                <a:latin typeface="Tw Cen MT" panose="020B0602020104020603" pitchFamily="34" charset="0"/>
              </a:rPr>
              <a:t>energy</a:t>
            </a:r>
            <a:r>
              <a:rPr lang="it-IT" sz="2000" dirty="0" smtClean="0">
                <a:latin typeface="Tw Cen MT" panose="020B0602020104020603" pitchFamily="34" charset="0"/>
              </a:rPr>
              <a:t> </a:t>
            </a:r>
            <a:r>
              <a:rPr lang="it-IT" sz="2000" dirty="0" err="1" smtClean="0">
                <a:latin typeface="Tw Cen MT" panose="020B0602020104020603" pitchFamily="34" charset="0"/>
              </a:rPr>
              <a:t>recovery</a:t>
            </a:r>
            <a:r>
              <a:rPr lang="it-IT" sz="2000" dirty="0" smtClean="0">
                <a:latin typeface="Tw Cen MT" panose="020B0602020104020603" pitchFamily="34" charset="0"/>
              </a:rPr>
              <a:t>.</a:t>
            </a:r>
          </a:p>
          <a:p>
            <a:r>
              <a:rPr lang="it-IT" sz="2000" dirty="0" smtClean="0">
                <a:latin typeface="Tw Cen MT" panose="020B0602020104020603" pitchFamily="34" charset="0"/>
              </a:rPr>
              <a:t>The </a:t>
            </a:r>
            <a:r>
              <a:rPr lang="it-IT" sz="2000" dirty="0" err="1" smtClean="0">
                <a:latin typeface="Tw Cen MT" panose="020B0602020104020603" pitchFamily="34" charset="0"/>
              </a:rPr>
              <a:t>European</a:t>
            </a:r>
            <a:r>
              <a:rPr lang="it-IT" sz="2000" dirty="0" smtClean="0">
                <a:latin typeface="Tw Cen MT" panose="020B0602020104020603" pitchFamily="34" charset="0"/>
              </a:rPr>
              <a:t> </a:t>
            </a:r>
            <a:r>
              <a:rPr lang="it-IT" sz="2000" dirty="0" err="1">
                <a:latin typeface="Tw Cen MT" panose="020B0602020104020603" pitchFamily="34" charset="0"/>
              </a:rPr>
              <a:t>Commission</a:t>
            </a:r>
            <a:r>
              <a:rPr lang="it-IT" sz="2000" dirty="0">
                <a:latin typeface="Tw Cen MT" panose="020B0602020104020603" pitchFamily="34" charset="0"/>
              </a:rPr>
              <a:t> </a:t>
            </a:r>
            <a:r>
              <a:rPr lang="it-IT" sz="2000" dirty="0" err="1">
                <a:latin typeface="Tw Cen MT" panose="020B0602020104020603" pitchFamily="34" charset="0"/>
              </a:rPr>
              <a:t>announced</a:t>
            </a:r>
            <a:r>
              <a:rPr lang="it-IT" sz="2000" dirty="0">
                <a:latin typeface="Tw Cen MT" panose="020B0602020104020603" pitchFamily="34" charset="0"/>
              </a:rPr>
              <a:t> </a:t>
            </a:r>
            <a:r>
              <a:rPr lang="it-IT" sz="2000" dirty="0" err="1">
                <a:latin typeface="Tw Cen MT" panose="020B0602020104020603" pitchFamily="34" charset="0"/>
              </a:rPr>
              <a:t>plans</a:t>
            </a:r>
            <a:r>
              <a:rPr lang="it-IT" sz="2000" dirty="0">
                <a:latin typeface="Tw Cen MT" panose="020B0602020104020603" pitchFamily="34" charset="0"/>
              </a:rPr>
              <a:t> to </a:t>
            </a:r>
            <a:r>
              <a:rPr lang="it-IT" sz="2000" dirty="0" err="1">
                <a:latin typeface="Tw Cen MT" panose="020B0602020104020603" pitchFamily="34" charset="0"/>
              </a:rPr>
              <a:t>recycle</a:t>
            </a:r>
            <a:r>
              <a:rPr lang="it-IT" sz="2000" dirty="0">
                <a:latin typeface="Tw Cen MT" panose="020B0602020104020603" pitchFamily="34" charset="0"/>
              </a:rPr>
              <a:t> 70% of </a:t>
            </a:r>
            <a:r>
              <a:rPr lang="it-IT" sz="2000" dirty="0" err="1">
                <a:latin typeface="Tw Cen MT" panose="020B0602020104020603" pitchFamily="34" charset="0"/>
              </a:rPr>
              <a:t>Municipal</a:t>
            </a:r>
            <a:r>
              <a:rPr lang="it-IT" sz="2000" dirty="0">
                <a:latin typeface="Tw Cen MT" panose="020B0602020104020603" pitchFamily="34" charset="0"/>
              </a:rPr>
              <a:t> </a:t>
            </a:r>
            <a:r>
              <a:rPr lang="it-IT" sz="2000" dirty="0" err="1">
                <a:latin typeface="Tw Cen MT" panose="020B0602020104020603" pitchFamily="34" charset="0"/>
              </a:rPr>
              <a:t>waste</a:t>
            </a:r>
            <a:r>
              <a:rPr lang="it-IT" sz="2000" dirty="0">
                <a:latin typeface="Tw Cen MT" panose="020B0602020104020603" pitchFamily="34" charset="0"/>
              </a:rPr>
              <a:t> (MW) and 80% of packaging </a:t>
            </a:r>
            <a:r>
              <a:rPr lang="it-IT" sz="2000" dirty="0" err="1">
                <a:latin typeface="Tw Cen MT" panose="020B0602020104020603" pitchFamily="34" charset="0"/>
              </a:rPr>
              <a:t>waste</a:t>
            </a:r>
            <a:r>
              <a:rPr lang="it-IT" sz="2000" dirty="0">
                <a:latin typeface="Tw Cen MT" panose="020B0602020104020603" pitchFamily="34" charset="0"/>
              </a:rPr>
              <a:t> by 2030.</a:t>
            </a:r>
          </a:p>
          <a:p>
            <a:pPr marL="109728" indent="0">
              <a:buNone/>
            </a:pPr>
            <a:r>
              <a:rPr lang="it-IT" sz="2000" dirty="0">
                <a:latin typeface="Tw Cen MT" panose="020B0602020104020603" pitchFamily="34" charset="0"/>
              </a:rPr>
              <a:t>   </a:t>
            </a:r>
            <a:r>
              <a:rPr lang="it-IT" sz="2000" dirty="0" err="1">
                <a:latin typeface="Tw Cen MT" panose="020B0602020104020603" pitchFamily="34" charset="0"/>
              </a:rPr>
              <a:t>This</a:t>
            </a:r>
            <a:r>
              <a:rPr lang="it-IT" sz="2000" dirty="0">
                <a:latin typeface="Tw Cen MT" panose="020B0602020104020603" pitchFamily="34" charset="0"/>
              </a:rPr>
              <a:t> </a:t>
            </a:r>
            <a:r>
              <a:rPr lang="it-IT" sz="2000" dirty="0" err="1">
                <a:latin typeface="Tw Cen MT" panose="020B0602020104020603" pitchFamily="34" charset="0"/>
              </a:rPr>
              <a:t>proposal</a:t>
            </a:r>
            <a:r>
              <a:rPr lang="it-IT" sz="2000" dirty="0">
                <a:latin typeface="Tw Cen MT" panose="020B0602020104020603" pitchFamily="34" charset="0"/>
              </a:rPr>
              <a:t> </a:t>
            </a:r>
            <a:r>
              <a:rPr lang="it-IT" sz="2000" dirty="0" err="1">
                <a:latin typeface="Tw Cen MT" panose="020B0602020104020603" pitchFamily="34" charset="0"/>
              </a:rPr>
              <a:t>also</a:t>
            </a:r>
            <a:r>
              <a:rPr lang="it-IT" sz="2000" dirty="0">
                <a:latin typeface="Tw Cen MT" panose="020B0602020104020603" pitchFamily="34" charset="0"/>
              </a:rPr>
              <a:t> </a:t>
            </a:r>
            <a:r>
              <a:rPr lang="it-IT" sz="2000" dirty="0" err="1">
                <a:latin typeface="Tw Cen MT" panose="020B0602020104020603" pitchFamily="34" charset="0"/>
              </a:rPr>
              <a:t>includes</a:t>
            </a:r>
            <a:r>
              <a:rPr lang="it-IT" sz="2000" dirty="0">
                <a:latin typeface="Tw Cen MT" panose="020B0602020104020603" pitchFamily="34" charset="0"/>
              </a:rPr>
              <a:t> a </a:t>
            </a:r>
            <a:r>
              <a:rPr lang="it-IT" sz="2000" dirty="0" err="1">
                <a:latin typeface="Tw Cen MT" panose="020B0602020104020603" pitchFamily="34" charset="0"/>
              </a:rPr>
              <a:t>ban</a:t>
            </a:r>
            <a:r>
              <a:rPr lang="it-IT" sz="2000" dirty="0">
                <a:latin typeface="Tw Cen MT" panose="020B0602020104020603" pitchFamily="34" charset="0"/>
              </a:rPr>
              <a:t> on </a:t>
            </a:r>
            <a:r>
              <a:rPr lang="it-IT" sz="2000" dirty="0" err="1">
                <a:latin typeface="Tw Cen MT" panose="020B0602020104020603" pitchFamily="34" charset="0"/>
              </a:rPr>
              <a:t>burying</a:t>
            </a:r>
            <a:r>
              <a:rPr lang="it-IT" sz="2000" dirty="0">
                <a:latin typeface="Tw Cen MT" panose="020B0602020104020603" pitchFamily="34" charset="0"/>
              </a:rPr>
              <a:t> </a:t>
            </a:r>
            <a:r>
              <a:rPr lang="it-IT" sz="2000" dirty="0" err="1">
                <a:latin typeface="Tw Cen MT" panose="020B0602020104020603" pitchFamily="34" charset="0"/>
              </a:rPr>
              <a:t>recyclable</a:t>
            </a:r>
            <a:r>
              <a:rPr lang="it-IT" sz="2000" dirty="0">
                <a:latin typeface="Tw Cen MT" panose="020B0602020104020603" pitchFamily="34" charset="0"/>
              </a:rPr>
              <a:t> </a:t>
            </a:r>
            <a:r>
              <a:rPr lang="it-IT" sz="2000" dirty="0" err="1">
                <a:latin typeface="Tw Cen MT" panose="020B0602020104020603" pitchFamily="34" charset="0"/>
              </a:rPr>
              <a:t>waste</a:t>
            </a:r>
            <a:r>
              <a:rPr lang="it-IT" sz="2000" dirty="0">
                <a:latin typeface="Tw Cen MT" panose="020B0602020104020603" pitchFamily="34" charset="0"/>
              </a:rPr>
              <a:t>     </a:t>
            </a:r>
          </a:p>
          <a:p>
            <a:pPr marL="109728" indent="0">
              <a:buNone/>
            </a:pPr>
            <a:r>
              <a:rPr lang="it-IT" sz="2000" dirty="0">
                <a:latin typeface="Tw Cen MT" panose="020B0602020104020603" pitchFamily="34" charset="0"/>
              </a:rPr>
              <a:t>  </a:t>
            </a:r>
            <a:r>
              <a:rPr lang="it-IT" sz="2000" dirty="0" smtClean="0">
                <a:latin typeface="Tw Cen MT" panose="020B0602020104020603" pitchFamily="34" charset="0"/>
              </a:rPr>
              <a:t>in a </a:t>
            </a:r>
            <a:r>
              <a:rPr lang="it-IT" sz="2000" dirty="0" err="1">
                <a:latin typeface="Tw Cen MT" panose="020B0602020104020603" pitchFamily="34" charset="0"/>
              </a:rPr>
              <a:t>landfill</a:t>
            </a:r>
            <a:r>
              <a:rPr lang="it-IT" sz="2000" dirty="0">
                <a:latin typeface="Tw Cen MT" panose="020B0602020104020603" pitchFamily="34" charset="0"/>
              </a:rPr>
              <a:t>. </a:t>
            </a:r>
            <a:r>
              <a:rPr lang="it-IT" sz="2000" dirty="0" err="1">
                <a:latin typeface="Tw Cen MT" panose="020B0602020104020603" pitchFamily="34" charset="0"/>
              </a:rPr>
              <a:t>These</a:t>
            </a:r>
            <a:r>
              <a:rPr lang="it-IT" sz="2000" dirty="0">
                <a:latin typeface="Tw Cen MT" panose="020B0602020104020603" pitchFamily="34" charset="0"/>
              </a:rPr>
              <a:t> new targets </a:t>
            </a:r>
            <a:r>
              <a:rPr lang="it-IT" sz="2000" dirty="0" err="1">
                <a:latin typeface="Tw Cen MT" panose="020B0602020104020603" pitchFamily="34" charset="0"/>
              </a:rPr>
              <a:t>would</a:t>
            </a:r>
            <a:r>
              <a:rPr lang="it-IT" sz="2000" dirty="0">
                <a:latin typeface="Tw Cen MT" panose="020B0602020104020603" pitchFamily="34" charset="0"/>
              </a:rPr>
              <a:t> create </a:t>
            </a:r>
            <a:r>
              <a:rPr lang="it-IT" sz="2000" dirty="0" err="1">
                <a:latin typeface="Tw Cen MT" panose="020B0602020104020603" pitchFamily="34" charset="0"/>
              </a:rPr>
              <a:t>about</a:t>
            </a:r>
            <a:r>
              <a:rPr lang="it-IT" sz="2000" dirty="0">
                <a:latin typeface="Tw Cen MT" panose="020B0602020104020603" pitchFamily="34" charset="0"/>
              </a:rPr>
              <a:t> 580 000 new </a:t>
            </a:r>
          </a:p>
          <a:p>
            <a:pPr marL="109728" indent="0">
              <a:buNone/>
            </a:pPr>
            <a:r>
              <a:rPr lang="it-IT" sz="2000" dirty="0">
                <a:latin typeface="Tw Cen MT" panose="020B0602020104020603" pitchFamily="34" charset="0"/>
              </a:rPr>
              <a:t>   </a:t>
            </a:r>
            <a:r>
              <a:rPr lang="it-IT" sz="2000" dirty="0" err="1">
                <a:latin typeface="Tw Cen MT" panose="020B0602020104020603" pitchFamily="34" charset="0"/>
              </a:rPr>
              <a:t>jobs</a:t>
            </a:r>
            <a:r>
              <a:rPr lang="it-IT" sz="2000" dirty="0">
                <a:latin typeface="Tw Cen MT" panose="020B0602020104020603" pitchFamily="34" charset="0"/>
              </a:rPr>
              <a:t>. </a:t>
            </a:r>
          </a:p>
          <a:p>
            <a:endParaRPr lang="it-IT" sz="2000" dirty="0" smtClean="0">
              <a:latin typeface="Tw Cen MT" panose="020B0602020104020603" pitchFamily="34" charset="0"/>
            </a:endParaRPr>
          </a:p>
          <a:p>
            <a:endParaRPr lang="it-IT" sz="2000" dirty="0" smtClean="0">
              <a:latin typeface="Tw Cen MT" panose="020B0602020104020603" pitchFamily="34" charset="0"/>
            </a:endParaRPr>
          </a:p>
        </p:txBody>
      </p:sp>
      <p:sp>
        <p:nvSpPr>
          <p:cNvPr id="2" name="Titolo 1"/>
          <p:cNvSpPr>
            <a:spLocks noGrp="1"/>
          </p:cNvSpPr>
          <p:nvPr>
            <p:ph type="title"/>
          </p:nvPr>
        </p:nvSpPr>
        <p:spPr/>
        <p:txBody>
          <a:bodyPr>
            <a:normAutofit fontScale="90000"/>
          </a:bodyPr>
          <a:lstStyle/>
          <a:p>
            <a:pPr algn="ctr"/>
            <a:r>
              <a:rPr lang="it-IT" dirty="0" err="1" smtClean="0"/>
              <a:t>Projects</a:t>
            </a:r>
            <a:r>
              <a:rPr lang="it-IT" dirty="0" smtClean="0"/>
              <a:t> in </a:t>
            </a:r>
            <a:r>
              <a:rPr lang="it-IT" dirty="0" err="1" smtClean="0"/>
              <a:t>order</a:t>
            </a:r>
            <a:r>
              <a:rPr lang="it-IT" dirty="0" smtClean="0"/>
              <a:t> to solve the </a:t>
            </a:r>
            <a:r>
              <a:rPr lang="it-IT" dirty="0" err="1" smtClean="0"/>
              <a:t>waste</a:t>
            </a:r>
            <a:r>
              <a:rPr lang="it-IT" dirty="0" smtClean="0"/>
              <a:t> </a:t>
            </a:r>
            <a:r>
              <a:rPr lang="it-IT" dirty="0" err="1" smtClean="0"/>
              <a:t>problem</a:t>
            </a:r>
            <a:endParaRPr lang="it-IT" dirty="0"/>
          </a:p>
        </p:txBody>
      </p:sp>
      <p:pic>
        <p:nvPicPr>
          <p:cNvPr id="3" name="Immagine 2"/>
          <p:cNvPicPr>
            <a:picLocks noChangeAspect="1"/>
          </p:cNvPicPr>
          <p:nvPr/>
        </p:nvPicPr>
        <p:blipFill>
          <a:blip r:embed="rId2"/>
          <a:stretch>
            <a:fillRect/>
          </a:stretch>
        </p:blipFill>
        <p:spPr>
          <a:xfrm>
            <a:off x="6228184" y="5043015"/>
            <a:ext cx="2160240" cy="1497977"/>
          </a:xfrm>
          <a:prstGeom prst="rect">
            <a:avLst/>
          </a:prstGeom>
        </p:spPr>
      </p:pic>
    </p:spTree>
    <p:extLst>
      <p:ext uri="{BB962C8B-B14F-4D97-AF65-F5344CB8AC3E}">
        <p14:creationId xmlns:p14="http://schemas.microsoft.com/office/powerpoint/2010/main" val="547933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left)">
                                      <p:cBhvr>
                                        <p:cTn id="33" dur="500"/>
                                        <p:tgtEl>
                                          <p:spTgt spid="9">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wipe(left)">
                                      <p:cBhvr>
                                        <p:cTn id="36" dur="500"/>
                                        <p:tgtEl>
                                          <p:spTgt spid="9">
                                            <p:txEl>
                                              <p:pRg st="7" end="7"/>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73050" y="1417638"/>
            <a:ext cx="5379070" cy="4525963"/>
          </a:xfrm>
        </p:spPr>
        <p:txBody>
          <a:bodyPr>
            <a:normAutofit/>
          </a:bodyPr>
          <a:lstStyle/>
          <a:p>
            <a:r>
              <a:rPr lang="it-IT" sz="2400" dirty="0" smtClean="0">
                <a:latin typeface="Tw Cen MT" panose="020B0602020104020603" pitchFamily="34" charset="0"/>
              </a:rPr>
              <a:t>The EU </a:t>
            </a:r>
            <a:r>
              <a:rPr lang="it-IT" sz="2400" dirty="0" err="1" smtClean="0">
                <a:latin typeface="Tw Cen MT" panose="020B0602020104020603" pitchFamily="34" charset="0"/>
              </a:rPr>
              <a:t>launched</a:t>
            </a:r>
            <a:r>
              <a:rPr lang="it-IT" sz="2400" dirty="0" smtClean="0">
                <a:latin typeface="Tw Cen MT" panose="020B0602020104020603" pitchFamily="34" charset="0"/>
              </a:rPr>
              <a:t> the «</a:t>
            </a:r>
            <a:r>
              <a:rPr lang="it-IT" sz="2400" dirty="0" err="1" smtClean="0">
                <a:latin typeface="Tw Cen MT" panose="020B0602020104020603" pitchFamily="34" charset="0"/>
              </a:rPr>
              <a:t>GreenBottle</a:t>
            </a:r>
            <a:r>
              <a:rPr lang="it-IT" sz="2400" dirty="0" smtClean="0">
                <a:latin typeface="Tw Cen MT" panose="020B0602020104020603" pitchFamily="34" charset="0"/>
              </a:rPr>
              <a:t> Project» </a:t>
            </a:r>
            <a:r>
              <a:rPr lang="it-IT" sz="2400" dirty="0" err="1" smtClean="0">
                <a:latin typeface="Tw Cen MT" panose="020B0602020104020603" pitchFamily="34" charset="0"/>
              </a:rPr>
              <a:t>that</a:t>
            </a:r>
            <a:r>
              <a:rPr lang="it-IT" sz="2400" dirty="0" smtClean="0">
                <a:latin typeface="Tw Cen MT" panose="020B0602020104020603" pitchFamily="34" charset="0"/>
              </a:rPr>
              <a:t> </a:t>
            </a:r>
            <a:r>
              <a:rPr lang="it-IT" sz="2400" dirty="0" err="1" smtClean="0">
                <a:latin typeface="Tw Cen MT" panose="020B0602020104020603" pitchFamily="34" charset="0"/>
              </a:rPr>
              <a:t>created</a:t>
            </a:r>
            <a:r>
              <a:rPr lang="it-IT" sz="2400" dirty="0" smtClean="0">
                <a:latin typeface="Tw Cen MT" panose="020B0602020104020603" pitchFamily="34" charset="0"/>
              </a:rPr>
              <a:t> an innovative packaging for </a:t>
            </a:r>
            <a:r>
              <a:rPr lang="it-IT" sz="2400" dirty="0" err="1" smtClean="0">
                <a:latin typeface="Tw Cen MT" panose="020B0602020104020603" pitchFamily="34" charset="0"/>
              </a:rPr>
              <a:t>liquid</a:t>
            </a:r>
            <a:r>
              <a:rPr lang="it-IT" sz="2400" dirty="0" err="1">
                <a:latin typeface="Tw Cen MT" panose="020B0602020104020603" pitchFamily="34" charset="0"/>
              </a:rPr>
              <a:t>s</a:t>
            </a:r>
            <a:r>
              <a:rPr lang="it-IT" sz="2400" dirty="0" smtClean="0">
                <a:latin typeface="Tw Cen MT" panose="020B0602020104020603" pitchFamily="34" charset="0"/>
              </a:rPr>
              <a:t> </a:t>
            </a:r>
            <a:r>
              <a:rPr lang="it-IT" sz="2400" dirty="0" err="1" smtClean="0">
                <a:latin typeface="Tw Cen MT" panose="020B0602020104020603" pitchFamily="34" charset="0"/>
              </a:rPr>
              <a:t>which</a:t>
            </a:r>
            <a:r>
              <a:rPr lang="it-IT" sz="2400" dirty="0" smtClean="0">
                <a:latin typeface="Tw Cen MT" panose="020B0602020104020603" pitchFamily="34" charset="0"/>
              </a:rPr>
              <a:t> use up to 1/3 </a:t>
            </a:r>
            <a:r>
              <a:rPr lang="it-IT" sz="2400" dirty="0" err="1" smtClean="0">
                <a:latin typeface="Tw Cen MT" panose="020B0602020104020603" pitchFamily="34" charset="0"/>
              </a:rPr>
              <a:t>less</a:t>
            </a:r>
            <a:r>
              <a:rPr lang="it-IT" sz="2400" dirty="0" smtClean="0">
                <a:latin typeface="Tw Cen MT" panose="020B0602020104020603" pitchFamily="34" charset="0"/>
              </a:rPr>
              <a:t> </a:t>
            </a:r>
            <a:r>
              <a:rPr lang="it-IT" sz="2400" dirty="0" err="1" smtClean="0">
                <a:latin typeface="Tw Cen MT" panose="020B0602020104020603" pitchFamily="34" charset="0"/>
              </a:rPr>
              <a:t>plastic</a:t>
            </a:r>
            <a:r>
              <a:rPr lang="it-IT" sz="2400" dirty="0" smtClean="0">
                <a:latin typeface="Tw Cen MT" panose="020B0602020104020603" pitchFamily="34" charset="0"/>
              </a:rPr>
              <a:t> </a:t>
            </a:r>
            <a:r>
              <a:rPr lang="it-IT" sz="2400" dirty="0" err="1" smtClean="0">
                <a:latin typeface="Tw Cen MT" panose="020B0602020104020603" pitchFamily="34" charset="0"/>
              </a:rPr>
              <a:t>than</a:t>
            </a:r>
            <a:r>
              <a:rPr lang="it-IT" sz="2400" dirty="0" smtClean="0">
                <a:latin typeface="Tw Cen MT" panose="020B0602020104020603" pitchFamily="34" charset="0"/>
              </a:rPr>
              <a:t> </a:t>
            </a:r>
            <a:r>
              <a:rPr lang="it-IT" sz="2400" dirty="0" err="1" smtClean="0">
                <a:latin typeface="Tw Cen MT" panose="020B0602020104020603" pitchFamily="34" charset="0"/>
              </a:rPr>
              <a:t>conventional</a:t>
            </a:r>
            <a:r>
              <a:rPr lang="it-IT" sz="2400" dirty="0" smtClean="0">
                <a:latin typeface="Tw Cen MT" panose="020B0602020104020603" pitchFamily="34" charset="0"/>
              </a:rPr>
              <a:t> </a:t>
            </a:r>
            <a:r>
              <a:rPr lang="it-IT" sz="2400" dirty="0" err="1" smtClean="0">
                <a:latin typeface="Tw Cen MT" panose="020B0602020104020603" pitchFamily="34" charset="0"/>
              </a:rPr>
              <a:t>plastic</a:t>
            </a:r>
            <a:r>
              <a:rPr lang="it-IT" sz="2400" dirty="0" smtClean="0">
                <a:latin typeface="Tw Cen MT" panose="020B0602020104020603" pitchFamily="34" charset="0"/>
              </a:rPr>
              <a:t> </a:t>
            </a:r>
            <a:r>
              <a:rPr lang="it-IT" sz="2400" dirty="0" err="1" smtClean="0">
                <a:latin typeface="Tw Cen MT" panose="020B0602020104020603" pitchFamily="34" charset="0"/>
              </a:rPr>
              <a:t>bottles</a:t>
            </a:r>
            <a:r>
              <a:rPr lang="it-IT" sz="2400" dirty="0" smtClean="0">
                <a:latin typeface="Tw Cen MT" panose="020B0602020104020603" pitchFamily="34" charset="0"/>
              </a:rPr>
              <a:t> and </a:t>
            </a:r>
            <a:r>
              <a:rPr lang="it-IT" sz="2400" dirty="0" err="1" smtClean="0">
                <a:latin typeface="Tw Cen MT" panose="020B0602020104020603" pitchFamily="34" charset="0"/>
              </a:rPr>
              <a:t>significately</a:t>
            </a:r>
            <a:r>
              <a:rPr lang="it-IT" sz="2400" dirty="0" smtClean="0">
                <a:latin typeface="Tw Cen MT" panose="020B0602020104020603" pitchFamily="34" charset="0"/>
              </a:rPr>
              <a:t> </a:t>
            </a:r>
            <a:r>
              <a:rPr lang="it-IT" sz="2400" dirty="0" err="1" smtClean="0">
                <a:latin typeface="Tw Cen MT" panose="020B0602020104020603" pitchFamily="34" charset="0"/>
              </a:rPr>
              <a:t>less</a:t>
            </a:r>
            <a:r>
              <a:rPr lang="it-IT" sz="2400" dirty="0" smtClean="0">
                <a:latin typeface="Tw Cen MT" panose="020B0602020104020603" pitchFamily="34" charset="0"/>
              </a:rPr>
              <a:t>  </a:t>
            </a:r>
            <a:r>
              <a:rPr lang="it-IT" sz="2400" dirty="0" err="1" smtClean="0">
                <a:latin typeface="Tw Cen MT" panose="020B0602020104020603" pitchFamily="34" charset="0"/>
              </a:rPr>
              <a:t>laminated</a:t>
            </a:r>
            <a:r>
              <a:rPr lang="it-IT" sz="2400" dirty="0" smtClean="0">
                <a:latin typeface="Tw Cen MT" panose="020B0602020104020603" pitchFamily="34" charset="0"/>
              </a:rPr>
              <a:t> </a:t>
            </a:r>
            <a:r>
              <a:rPr lang="it-IT" sz="2400" dirty="0" err="1" smtClean="0">
                <a:latin typeface="Tw Cen MT" panose="020B0602020104020603" pitchFamily="34" charset="0"/>
              </a:rPr>
              <a:t>carton</a:t>
            </a:r>
            <a:r>
              <a:rPr lang="it-IT" sz="2400" dirty="0" smtClean="0">
                <a:latin typeface="Tw Cen MT" panose="020B0602020104020603" pitchFamily="34" charset="0"/>
              </a:rPr>
              <a:t>. The </a:t>
            </a:r>
            <a:r>
              <a:rPr lang="it-IT" sz="2400" dirty="0" err="1" smtClean="0">
                <a:latin typeface="Tw Cen MT" panose="020B0602020104020603" pitchFamily="34" charset="0"/>
              </a:rPr>
              <a:t>GreenBottle</a:t>
            </a:r>
            <a:r>
              <a:rPr lang="it-IT" sz="2400" dirty="0" smtClean="0">
                <a:latin typeface="Tw Cen MT" panose="020B0602020104020603" pitchFamily="34" charset="0"/>
              </a:rPr>
              <a:t> Project packaging </a:t>
            </a:r>
            <a:r>
              <a:rPr lang="it-IT" sz="2400" dirty="0" err="1" smtClean="0">
                <a:latin typeface="Tw Cen MT" panose="020B0602020104020603" pitchFamily="34" charset="0"/>
              </a:rPr>
              <a:t>is</a:t>
            </a:r>
            <a:r>
              <a:rPr lang="it-IT" sz="2400" dirty="0" smtClean="0">
                <a:latin typeface="Tw Cen MT" panose="020B0602020104020603" pitchFamily="34" charset="0"/>
              </a:rPr>
              <a:t> </a:t>
            </a:r>
            <a:r>
              <a:rPr lang="it-IT" sz="2400" dirty="0" err="1" smtClean="0">
                <a:latin typeface="Tw Cen MT" panose="020B0602020104020603" pitchFamily="34" charset="0"/>
              </a:rPr>
              <a:t>also</a:t>
            </a:r>
            <a:r>
              <a:rPr lang="it-IT" sz="2400" dirty="0" smtClean="0">
                <a:latin typeface="Tw Cen MT" panose="020B0602020104020603" pitchFamily="34" charset="0"/>
              </a:rPr>
              <a:t> more </a:t>
            </a:r>
            <a:r>
              <a:rPr lang="it-IT" sz="2400" dirty="0" err="1" smtClean="0">
                <a:latin typeface="Tw Cen MT" panose="020B0602020104020603" pitchFamily="34" charset="0"/>
              </a:rPr>
              <a:t>environmentally</a:t>
            </a:r>
            <a:r>
              <a:rPr lang="it-IT" sz="2400" dirty="0" smtClean="0">
                <a:latin typeface="Tw Cen MT" panose="020B0602020104020603" pitchFamily="34" charset="0"/>
              </a:rPr>
              <a:t> </a:t>
            </a:r>
            <a:r>
              <a:rPr lang="it-IT" sz="2400" dirty="0" err="1" smtClean="0">
                <a:latin typeface="Tw Cen MT" panose="020B0602020104020603" pitchFamily="34" charset="0"/>
              </a:rPr>
              <a:t>friendly</a:t>
            </a:r>
            <a:r>
              <a:rPr lang="it-IT" sz="2400" dirty="0" smtClean="0">
                <a:latin typeface="Tw Cen MT" panose="020B0602020104020603" pitchFamily="34" charset="0"/>
              </a:rPr>
              <a:t> </a:t>
            </a:r>
            <a:r>
              <a:rPr lang="it-IT" sz="2400" dirty="0" err="1" smtClean="0">
                <a:latin typeface="Tw Cen MT" panose="020B0602020104020603" pitchFamily="34" charset="0"/>
              </a:rPr>
              <a:t>than</a:t>
            </a:r>
            <a:r>
              <a:rPr lang="it-IT" sz="2400" dirty="0" smtClean="0">
                <a:latin typeface="Tw Cen MT" panose="020B0602020104020603" pitchFamily="34" charset="0"/>
              </a:rPr>
              <a:t> </a:t>
            </a:r>
            <a:r>
              <a:rPr lang="it-IT" sz="2400" dirty="0" err="1" smtClean="0">
                <a:latin typeface="Tw Cen MT" panose="020B0602020104020603" pitchFamily="34" charset="0"/>
              </a:rPr>
              <a:t>glass</a:t>
            </a:r>
            <a:r>
              <a:rPr lang="it-IT" sz="2400" dirty="0" smtClean="0">
                <a:latin typeface="Tw Cen MT" panose="020B0602020104020603" pitchFamily="34" charset="0"/>
              </a:rPr>
              <a:t>! </a:t>
            </a:r>
            <a:endParaRPr lang="it-IT" sz="2400" dirty="0">
              <a:latin typeface="Tw Cen MT" panose="020B0602020104020603" pitchFamily="34" charset="0"/>
            </a:endParaRPr>
          </a:p>
        </p:txBody>
      </p:sp>
      <p:sp>
        <p:nvSpPr>
          <p:cNvPr id="3" name="Titolo 2"/>
          <p:cNvSpPr>
            <a:spLocks noGrp="1"/>
          </p:cNvSpPr>
          <p:nvPr>
            <p:ph type="title"/>
          </p:nvPr>
        </p:nvSpPr>
        <p:spPr/>
        <p:txBody>
          <a:bodyPr>
            <a:normAutofit fontScale="90000"/>
          </a:bodyPr>
          <a:lstStyle/>
          <a:p>
            <a:pPr algn="ctr"/>
            <a:r>
              <a:rPr lang="it-IT" dirty="0" err="1"/>
              <a:t>Projects</a:t>
            </a:r>
            <a:r>
              <a:rPr lang="it-IT" dirty="0"/>
              <a:t> in </a:t>
            </a:r>
            <a:r>
              <a:rPr lang="it-IT" dirty="0" err="1"/>
              <a:t>order</a:t>
            </a:r>
            <a:r>
              <a:rPr lang="it-IT" dirty="0"/>
              <a:t> to solve the </a:t>
            </a:r>
            <a:r>
              <a:rPr lang="it-IT" dirty="0" err="1"/>
              <a:t>waste</a:t>
            </a:r>
            <a:r>
              <a:rPr lang="it-IT" dirty="0"/>
              <a:t> </a:t>
            </a:r>
            <a:r>
              <a:rPr lang="it-IT" dirty="0" err="1"/>
              <a:t>problems</a:t>
            </a:r>
            <a:endParaRPr lang="it-IT" dirty="0"/>
          </a:p>
        </p:txBody>
      </p:sp>
      <p:pic>
        <p:nvPicPr>
          <p:cNvPr id="4" name="Immagine 3"/>
          <p:cNvPicPr>
            <a:picLocks noChangeAspect="1"/>
          </p:cNvPicPr>
          <p:nvPr/>
        </p:nvPicPr>
        <p:blipFill>
          <a:blip r:embed="rId2"/>
          <a:stretch>
            <a:fillRect/>
          </a:stretch>
        </p:blipFill>
        <p:spPr>
          <a:xfrm>
            <a:off x="5859785" y="3933056"/>
            <a:ext cx="2827015" cy="2117532"/>
          </a:xfrm>
          <a:prstGeom prst="rect">
            <a:avLst/>
          </a:prstGeom>
          <a:ln>
            <a:noFill/>
          </a:ln>
          <a:effectLst>
            <a:outerShdw blurRad="292100" dist="139700" dir="2700000" algn="tl" rotWithShape="0">
              <a:srgbClr val="333333">
                <a:alpha val="65000"/>
              </a:srgbClr>
            </a:outerShdw>
          </a:effectLst>
        </p:spPr>
      </p:pic>
      <p:sp>
        <p:nvSpPr>
          <p:cNvPr id="5" name="AutoShape 2" descr="Risultati immagini per greenbottle european un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stretch>
            <a:fillRect/>
          </a:stretch>
        </p:blipFill>
        <p:spPr>
          <a:xfrm>
            <a:off x="5884924" y="1556792"/>
            <a:ext cx="2813427" cy="1872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6321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500"/>
                                        <p:tgtEl>
                                          <p:spTgt spid="2">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395536" y="1412776"/>
            <a:ext cx="4038600" cy="4525963"/>
          </a:xfrm>
        </p:spPr>
        <p:txBody>
          <a:bodyPr>
            <a:normAutofit fontScale="92500"/>
          </a:bodyPr>
          <a:lstStyle/>
          <a:p>
            <a:pPr marL="109728" indent="0">
              <a:buNone/>
            </a:pPr>
            <a:r>
              <a:rPr lang="en-US" dirty="0" err="1">
                <a:latin typeface="Tw Cen MT" panose="020B0602020104020603" pitchFamily="34" charset="0"/>
              </a:rPr>
              <a:t>Valenza</a:t>
            </a:r>
            <a:r>
              <a:rPr lang="en-US" dirty="0">
                <a:latin typeface="Tw Cen MT" panose="020B0602020104020603" pitchFamily="34" charset="0"/>
              </a:rPr>
              <a:t>, Piedmont, is a litter-free area and our </a:t>
            </a:r>
            <a:r>
              <a:rPr lang="en-US" dirty="0" err="1">
                <a:latin typeface="Tw Cen MT" panose="020B0602020104020603" pitchFamily="34" charset="0"/>
              </a:rPr>
              <a:t>neighbourhood</a:t>
            </a:r>
            <a:r>
              <a:rPr lang="en-US" dirty="0">
                <a:latin typeface="Tw Cen MT" panose="020B0602020104020603" pitchFamily="34" charset="0"/>
              </a:rPr>
              <a:t> is relatively clean. In this town there are a lot of bins but sometimes people don't use them. We think people must use bins to save the environment and in Italy there are fines for people that throw away their rubbish.</a:t>
            </a:r>
          </a:p>
          <a:p>
            <a:pPr marL="109728" indent="0">
              <a:buNone/>
            </a:pPr>
            <a:endParaRPr lang="it-IT" dirty="0"/>
          </a:p>
        </p:txBody>
      </p:sp>
      <p:sp>
        <p:nvSpPr>
          <p:cNvPr id="4" name="Segnaposto contenuto 3"/>
          <p:cNvSpPr>
            <a:spLocks noGrp="1"/>
          </p:cNvSpPr>
          <p:nvPr>
            <p:ph sz="half" idx="2"/>
          </p:nvPr>
        </p:nvSpPr>
        <p:spPr/>
        <p:txBody>
          <a:bodyPr>
            <a:normAutofit fontScale="92500"/>
          </a:bodyPr>
          <a:lstStyle/>
          <a:p>
            <a:endParaRPr lang="it-IT" dirty="0"/>
          </a:p>
        </p:txBody>
      </p:sp>
      <p:sp>
        <p:nvSpPr>
          <p:cNvPr id="2" name="Titolo 1"/>
          <p:cNvSpPr>
            <a:spLocks noGrp="1"/>
          </p:cNvSpPr>
          <p:nvPr>
            <p:ph type="title"/>
          </p:nvPr>
        </p:nvSpPr>
        <p:spPr/>
        <p:txBody>
          <a:bodyPr/>
          <a:lstStyle/>
          <a:p>
            <a:pPr algn="ctr"/>
            <a:r>
              <a:rPr lang="it-IT" dirty="0" smtClean="0"/>
              <a:t>Information </a:t>
            </a:r>
            <a:r>
              <a:rPr lang="it-IT" dirty="0" err="1" smtClean="0"/>
              <a:t>about</a:t>
            </a:r>
            <a:r>
              <a:rPr lang="it-IT" dirty="0" smtClean="0"/>
              <a:t> </a:t>
            </a:r>
            <a:r>
              <a:rPr lang="it-IT" dirty="0" err="1" smtClean="0"/>
              <a:t>our</a:t>
            </a:r>
            <a:r>
              <a:rPr lang="it-IT" dirty="0" smtClean="0"/>
              <a:t> city </a:t>
            </a:r>
            <a:endParaRPr lang="it-IT" dirty="0"/>
          </a:p>
        </p:txBody>
      </p:sp>
      <p:pic>
        <p:nvPicPr>
          <p:cNvPr id="3" name="Immagine 2"/>
          <p:cNvPicPr>
            <a:picLocks noChangeAspect="1"/>
          </p:cNvPicPr>
          <p:nvPr/>
        </p:nvPicPr>
        <p:blipFill>
          <a:blip r:embed="rId2"/>
          <a:stretch>
            <a:fillRect/>
          </a:stretch>
        </p:blipFill>
        <p:spPr>
          <a:xfrm>
            <a:off x="4644008" y="1556792"/>
            <a:ext cx="4207156"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9601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Waste </a:t>
            </a:r>
            <a:r>
              <a:rPr lang="it-IT" dirty="0" err="1" smtClean="0"/>
              <a:t>at</a:t>
            </a:r>
            <a:r>
              <a:rPr lang="it-IT" dirty="0" smtClean="0"/>
              <a:t> home</a:t>
            </a:r>
            <a:endParaRPr lang="it-IT" dirty="0"/>
          </a:p>
        </p:txBody>
      </p:sp>
      <p:sp>
        <p:nvSpPr>
          <p:cNvPr id="3" name="Segnaposto testo 2"/>
          <p:cNvSpPr>
            <a:spLocks noGrp="1"/>
          </p:cNvSpPr>
          <p:nvPr>
            <p:ph type="body" idx="1"/>
          </p:nvPr>
        </p:nvSpPr>
        <p:spPr/>
        <p:txBody>
          <a:bodyPr>
            <a:normAutofit fontScale="85000" lnSpcReduction="10000"/>
          </a:bodyPr>
          <a:lstStyle/>
          <a:p>
            <a:pPr algn="ctr"/>
            <a:r>
              <a:rPr lang="it-IT" dirty="0" smtClean="0"/>
              <a:t>People </a:t>
            </a:r>
            <a:r>
              <a:rPr lang="it-IT" dirty="0" err="1" smtClean="0"/>
              <a:t>usually</a:t>
            </a:r>
            <a:r>
              <a:rPr lang="it-IT" dirty="0" smtClean="0"/>
              <a:t> produce </a:t>
            </a:r>
            <a:r>
              <a:rPr lang="it-IT" dirty="0" err="1" smtClean="0"/>
              <a:t>these</a:t>
            </a:r>
            <a:r>
              <a:rPr lang="it-IT" dirty="0" smtClean="0"/>
              <a:t> </a:t>
            </a:r>
            <a:r>
              <a:rPr lang="it-IT" dirty="0" err="1" smtClean="0"/>
              <a:t>percentages</a:t>
            </a:r>
            <a:r>
              <a:rPr lang="it-IT" dirty="0" smtClean="0"/>
              <a:t> of </a:t>
            </a:r>
            <a:r>
              <a:rPr lang="it-IT" dirty="0" err="1" smtClean="0"/>
              <a:t>materials</a:t>
            </a:r>
            <a:endParaRPr lang="it-IT" dirty="0"/>
          </a:p>
        </p:txBody>
      </p:sp>
      <p:pic>
        <p:nvPicPr>
          <p:cNvPr id="7" name="Segnaposto contenuto 6"/>
          <p:cNvPicPr>
            <a:picLocks noGrp="1" noChangeAspect="1"/>
          </p:cNvPicPr>
          <p:nvPr>
            <p:ph sz="quarter" idx="2"/>
          </p:nvPr>
        </p:nvPicPr>
        <p:blipFill>
          <a:blip r:embed="rId2"/>
          <a:stretch>
            <a:fillRect/>
          </a:stretch>
        </p:blipFill>
        <p:spPr>
          <a:xfrm>
            <a:off x="457200" y="161078"/>
            <a:ext cx="2592288" cy="1672444"/>
          </a:xfrm>
          <a:prstGeom prst="rect">
            <a:avLst/>
          </a:prstGeom>
        </p:spPr>
      </p:pic>
      <p:sp>
        <p:nvSpPr>
          <p:cNvPr id="6" name="Segnaposto contenuto 5"/>
          <p:cNvSpPr>
            <a:spLocks noGrp="1"/>
          </p:cNvSpPr>
          <p:nvPr>
            <p:ph sz="quarter" idx="4"/>
          </p:nvPr>
        </p:nvSpPr>
        <p:spPr/>
        <p:txBody>
          <a:bodyPr>
            <a:normAutofit/>
          </a:bodyPr>
          <a:lstStyle/>
          <a:p>
            <a:pPr marL="109728" indent="0">
              <a:buNone/>
            </a:pPr>
            <a:r>
              <a:rPr lang="en-US" dirty="0">
                <a:latin typeface="Tw Cen MT" panose="020B0602020104020603" pitchFamily="34" charset="0"/>
              </a:rPr>
              <a:t>Italian families always separate paper</a:t>
            </a:r>
            <a:r>
              <a:rPr lang="en-US">
                <a:latin typeface="Tw Cen MT" panose="020B0602020104020603" pitchFamily="34" charset="0"/>
              </a:rPr>
              <a:t>, </a:t>
            </a:r>
            <a:r>
              <a:rPr lang="en-US" smtClean="0">
                <a:latin typeface="Tw Cen MT" panose="020B0602020104020603" pitchFamily="34" charset="0"/>
              </a:rPr>
              <a:t>plastics </a:t>
            </a:r>
            <a:r>
              <a:rPr lang="en-US" dirty="0">
                <a:latin typeface="Tw Cen MT" panose="020B0602020104020603" pitchFamily="34" charset="0"/>
              </a:rPr>
              <a:t>and glass from other materials that are collected together.</a:t>
            </a:r>
          </a:p>
          <a:p>
            <a:pPr marL="109728" indent="0">
              <a:buNone/>
            </a:pPr>
            <a:r>
              <a:rPr lang="en-US" dirty="0" smtClean="0">
                <a:latin typeface="Tw Cen MT" panose="020B0602020104020603" pitchFamily="34" charset="0"/>
              </a:rPr>
              <a:t>There </a:t>
            </a:r>
            <a:r>
              <a:rPr lang="en-US" dirty="0">
                <a:latin typeface="Tw Cen MT" panose="020B0602020104020603" pitchFamily="34" charset="0"/>
              </a:rPr>
              <a:t>are also other </a:t>
            </a:r>
            <a:r>
              <a:rPr lang="en-US" dirty="0" smtClean="0">
                <a:latin typeface="Tw Cen MT" panose="020B0602020104020603" pitchFamily="34" charset="0"/>
              </a:rPr>
              <a:t>types of waste </a:t>
            </a:r>
            <a:r>
              <a:rPr lang="en-US" dirty="0">
                <a:latin typeface="Tw Cen MT" panose="020B0602020104020603" pitchFamily="34" charset="0"/>
              </a:rPr>
              <a:t>such as batteries, oil and you can donate clothes to </a:t>
            </a:r>
            <a:r>
              <a:rPr lang="en-US" dirty="0" smtClean="0">
                <a:latin typeface="Tw Cen MT" panose="020B0602020104020603" pitchFamily="34" charset="0"/>
              </a:rPr>
              <a:t>associations </a:t>
            </a:r>
            <a:r>
              <a:rPr lang="en-US" dirty="0">
                <a:latin typeface="Tw Cen MT" panose="020B0602020104020603" pitchFamily="34" charset="0"/>
              </a:rPr>
              <a:t>which need them!</a:t>
            </a:r>
          </a:p>
          <a:p>
            <a:pPr marL="109728" indent="0">
              <a:buNone/>
            </a:pPr>
            <a:endParaRPr lang="it-IT" dirty="0"/>
          </a:p>
        </p:txBody>
      </p:sp>
      <p:pic>
        <p:nvPicPr>
          <p:cNvPr id="9" name="Immagine 8"/>
          <p:cNvPicPr>
            <a:picLocks noChangeAspect="1"/>
          </p:cNvPicPr>
          <p:nvPr/>
        </p:nvPicPr>
        <p:blipFill>
          <a:blip r:embed="rId3"/>
          <a:stretch>
            <a:fillRect/>
          </a:stretch>
        </p:blipFill>
        <p:spPr>
          <a:xfrm>
            <a:off x="827584" y="1967208"/>
            <a:ext cx="3337664" cy="3325209"/>
          </a:xfrm>
          <a:prstGeom prst="rect">
            <a:avLst/>
          </a:prstGeom>
        </p:spPr>
      </p:pic>
    </p:spTree>
    <p:extLst>
      <p:ext uri="{BB962C8B-B14F-4D97-AF65-F5344CB8AC3E}">
        <p14:creationId xmlns:p14="http://schemas.microsoft.com/office/powerpoint/2010/main" val="240136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right)">
                                      <p:cBhvr>
                                        <p:cTn id="13" dur="500"/>
                                        <p:tgtEl>
                                          <p:spTgt spid="6">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right)">
                                      <p:cBhvr>
                                        <p:cTn id="16" dur="500"/>
                                        <p:tgtEl>
                                          <p:spTgt spid="6">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wipe(down)">
                                      <p:cBhvr>
                                        <p:cTn id="27" dur="500"/>
                                        <p:tgtEl>
                                          <p:spTgt spid="3">
                                            <p:bg/>
                                          </p:spTgt>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268761"/>
            <a:ext cx="8229600" cy="1800199"/>
          </a:xfrm>
        </p:spPr>
        <p:txBody>
          <a:bodyPr>
            <a:normAutofit fontScale="70000" lnSpcReduction="20000"/>
          </a:bodyPr>
          <a:lstStyle/>
          <a:p>
            <a:pPr marL="109728" indent="0">
              <a:buNone/>
            </a:pPr>
            <a:r>
              <a:rPr lang="en-US" dirty="0">
                <a:latin typeface="Tw Cen MT" panose="020B0602020104020603" pitchFamily="34" charset="0"/>
              </a:rPr>
              <a:t>Rubbish and waste can be collected in different types of bins:</a:t>
            </a:r>
          </a:p>
          <a:p>
            <a:r>
              <a:rPr lang="en-US" dirty="0">
                <a:latin typeface="Tw Cen MT" panose="020B0602020104020603" pitchFamily="34" charset="0"/>
              </a:rPr>
              <a:t> blue ones for paper;</a:t>
            </a:r>
          </a:p>
          <a:p>
            <a:r>
              <a:rPr lang="en-US" dirty="0">
                <a:latin typeface="Tw Cen MT" panose="020B0602020104020603" pitchFamily="34" charset="0"/>
              </a:rPr>
              <a:t> green ones for glass;</a:t>
            </a:r>
          </a:p>
          <a:p>
            <a:r>
              <a:rPr lang="en-US" dirty="0">
                <a:latin typeface="Tw Cen MT" panose="020B0602020104020603" pitchFamily="34" charset="0"/>
              </a:rPr>
              <a:t> brown ones for food and organic materials;</a:t>
            </a:r>
          </a:p>
          <a:p>
            <a:r>
              <a:rPr lang="en-US" dirty="0">
                <a:latin typeface="Tw Cen MT" panose="020B0602020104020603" pitchFamily="34" charset="0"/>
              </a:rPr>
              <a:t> yellow ones for </a:t>
            </a:r>
            <a:r>
              <a:rPr lang="en-US" dirty="0" smtClean="0">
                <a:latin typeface="Tw Cen MT" panose="020B0602020104020603" pitchFamily="34" charset="0"/>
              </a:rPr>
              <a:t>plastics;</a:t>
            </a:r>
            <a:endParaRPr lang="en-US" dirty="0">
              <a:latin typeface="Tw Cen MT" panose="020B0602020104020603" pitchFamily="34" charset="0"/>
            </a:endParaRPr>
          </a:p>
          <a:p>
            <a:r>
              <a:rPr lang="en-US" dirty="0">
                <a:latin typeface="Tw Cen MT" panose="020B0602020104020603" pitchFamily="34" charset="0"/>
              </a:rPr>
              <a:t> black ones for metal.</a:t>
            </a:r>
          </a:p>
          <a:p>
            <a:endParaRPr lang="en-US" dirty="0"/>
          </a:p>
          <a:p>
            <a:endParaRPr lang="it-IT" dirty="0"/>
          </a:p>
        </p:txBody>
      </p:sp>
      <p:sp>
        <p:nvSpPr>
          <p:cNvPr id="3" name="Titolo 2"/>
          <p:cNvSpPr>
            <a:spLocks noGrp="1"/>
          </p:cNvSpPr>
          <p:nvPr>
            <p:ph type="title"/>
          </p:nvPr>
        </p:nvSpPr>
        <p:spPr/>
        <p:txBody>
          <a:bodyPr>
            <a:normAutofit fontScale="90000"/>
          </a:bodyPr>
          <a:lstStyle/>
          <a:p>
            <a:r>
              <a:rPr lang="it-IT" dirty="0" err="1" smtClean="0"/>
              <a:t>Where</a:t>
            </a:r>
            <a:r>
              <a:rPr lang="it-IT" dirty="0" smtClean="0"/>
              <a:t> </a:t>
            </a:r>
            <a:r>
              <a:rPr lang="it-IT" dirty="0" err="1" smtClean="0"/>
              <a:t>we</a:t>
            </a:r>
            <a:r>
              <a:rPr lang="it-IT" dirty="0" smtClean="0"/>
              <a:t> can </a:t>
            </a:r>
            <a:r>
              <a:rPr lang="it-IT" dirty="0" err="1" smtClean="0"/>
              <a:t>throw</a:t>
            </a:r>
            <a:r>
              <a:rPr lang="it-IT" dirty="0" smtClean="0"/>
              <a:t> </a:t>
            </a:r>
            <a:r>
              <a:rPr lang="it-IT" dirty="0" err="1" smtClean="0"/>
              <a:t>away</a:t>
            </a:r>
            <a:r>
              <a:rPr lang="it-IT" dirty="0" smtClean="0"/>
              <a:t> </a:t>
            </a:r>
            <a:r>
              <a:rPr lang="it-IT" dirty="0" err="1" smtClean="0"/>
              <a:t>rubbish</a:t>
            </a:r>
            <a:endParaRPr lang="it-IT" dirty="0"/>
          </a:p>
        </p:txBody>
      </p:sp>
      <p:pic>
        <p:nvPicPr>
          <p:cNvPr id="6" name="Immagine 5"/>
          <p:cNvPicPr>
            <a:picLocks noChangeAspect="1"/>
          </p:cNvPicPr>
          <p:nvPr/>
        </p:nvPicPr>
        <p:blipFill>
          <a:blip r:embed="rId2"/>
          <a:stretch>
            <a:fillRect/>
          </a:stretch>
        </p:blipFill>
        <p:spPr>
          <a:xfrm>
            <a:off x="1475656" y="2924944"/>
            <a:ext cx="6471528" cy="3168352"/>
          </a:xfrm>
          <a:prstGeom prst="rect">
            <a:avLst/>
          </a:prstGeom>
        </p:spPr>
      </p:pic>
    </p:spTree>
    <p:extLst>
      <p:ext uri="{BB962C8B-B14F-4D97-AF65-F5344CB8AC3E}">
        <p14:creationId xmlns:p14="http://schemas.microsoft.com/office/powerpoint/2010/main" val="268988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left)">
                                      <p:cBhvr>
                                        <p:cTn id="18" dur="500"/>
                                        <p:tgtEl>
                                          <p:spTgt spid="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255</TotalTime>
  <Words>646</Words>
  <Application>Microsoft Macintosh PowerPoint</Application>
  <PresentationFormat>Presentazione su schermo (4:3)</PresentationFormat>
  <Paragraphs>54</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Viale</vt:lpstr>
      <vt:lpstr>TRASH, THE WORLD AND ME </vt:lpstr>
      <vt:lpstr>What this project is about</vt:lpstr>
      <vt:lpstr>Waste problems in Italy</vt:lpstr>
      <vt:lpstr>The main rubbish dumps and recycling plants</vt:lpstr>
      <vt:lpstr>Projects in order to solve the waste problem</vt:lpstr>
      <vt:lpstr>Projects in order to solve the waste problems</vt:lpstr>
      <vt:lpstr>Information about our city </vt:lpstr>
      <vt:lpstr>      Waste at home</vt:lpstr>
      <vt:lpstr>Where we can throw away rubbish</vt:lpstr>
      <vt:lpstr>What we do at school: the project «Io differenzio… e tu?»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TRASH, THE WORLD AND ME</dc:title>
  <dc:creator>giovanna</dc:creator>
  <cp:lastModifiedBy>Cristina</cp:lastModifiedBy>
  <cp:revision>57</cp:revision>
  <dcterms:created xsi:type="dcterms:W3CDTF">2016-03-11T09:46:42Z</dcterms:created>
  <dcterms:modified xsi:type="dcterms:W3CDTF">2016-04-04T13:27:33Z</dcterms:modified>
</cp:coreProperties>
</file>